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7" r:id="rId2"/>
    <p:sldId id="302" r:id="rId3"/>
    <p:sldId id="257" r:id="rId4"/>
    <p:sldId id="258" r:id="rId5"/>
    <p:sldId id="259" r:id="rId6"/>
    <p:sldId id="260" r:id="rId7"/>
    <p:sldId id="261" r:id="rId8"/>
    <p:sldId id="262" r:id="rId9"/>
    <p:sldId id="295" r:id="rId10"/>
    <p:sldId id="296" r:id="rId11"/>
    <p:sldId id="271" r:id="rId12"/>
    <p:sldId id="273" r:id="rId13"/>
    <p:sldId id="274" r:id="rId14"/>
    <p:sldId id="309" r:id="rId15"/>
    <p:sldId id="276" r:id="rId16"/>
    <p:sldId id="277" r:id="rId17"/>
    <p:sldId id="290" r:id="rId18"/>
    <p:sldId id="278" r:id="rId19"/>
    <p:sldId id="287" r:id="rId20"/>
    <p:sldId id="279" r:id="rId21"/>
    <p:sldId id="292" r:id="rId22"/>
    <p:sldId id="293" r:id="rId23"/>
    <p:sldId id="294" r:id="rId24"/>
    <p:sldId id="289" r:id="rId25"/>
    <p:sldId id="281" r:id="rId26"/>
    <p:sldId id="282" r:id="rId27"/>
    <p:sldId id="298" r:id="rId28"/>
    <p:sldId id="299" r:id="rId29"/>
    <p:sldId id="307" r:id="rId30"/>
    <p:sldId id="300" r:id="rId31"/>
    <p:sldId id="303" r:id="rId32"/>
    <p:sldId id="304" r:id="rId33"/>
    <p:sldId id="310" r:id="rId34"/>
    <p:sldId id="311" r:id="rId35"/>
    <p:sldId id="30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p:scale>
          <a:sx n="68" d="100"/>
          <a:sy n="68" d="100"/>
        </p:scale>
        <p:origin x="-1446" y="-120"/>
      </p:cViewPr>
      <p:guideLst>
        <p:guide orient="horz" pos="2160"/>
        <p:guide pos="2880"/>
      </p:guideLst>
    </p:cSldViewPr>
  </p:slideViewPr>
  <p:outlineViewPr>
    <p:cViewPr>
      <p:scale>
        <a:sx n="33" d="100"/>
        <a:sy n="33" d="100"/>
      </p:scale>
      <p:origin x="0" y="775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D8BD707-D9CF-40AE-B4C6-C98DA3205C09}" type="datetimeFigureOut">
              <a:rPr lang="en-US" smtClean="0"/>
              <a:pPr/>
              <a:t>5/10/2018</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D8BD707-D9CF-40AE-B4C6-C98DA3205C09}" type="datetimeFigureOut">
              <a:rPr lang="en-US" smtClean="0"/>
              <a:pPr/>
              <a:t>5/10/2018</a:t>
            </a:fld>
            <a:endParaRPr lang="en-US"/>
          </a:p>
        </p:txBody>
      </p:sp>
      <p:sp>
        <p:nvSpPr>
          <p:cNvPr id="15" name="Slide Number Placeholder 14"/>
          <p:cNvSpPr>
            <a:spLocks noGrp="1"/>
          </p:cNvSpPr>
          <p:nvPr>
            <p:ph type="sldNum" sz="quarter" idx="15"/>
          </p:nvPr>
        </p:nvSpPr>
        <p:spPr/>
        <p:txBody>
          <a:bodyPr/>
          <a:lstStyle>
            <a:lvl1pPr algn="ctr">
              <a:defRPr/>
            </a:lvl1pPr>
          </a:lstStyle>
          <a:p>
            <a:fld id="{B6F15528-21DE-4FAA-801E-634DDDAF4B2B}"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5/10/2018</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D8BD707-D9CF-40AE-B4C6-C98DA3205C09}" type="datetimeFigureOut">
              <a:rPr lang="en-US" smtClean="0"/>
              <a:pPr/>
              <a:t>5/10/2018</a:t>
            </a:fld>
            <a:endParaRPr lang="en-US"/>
          </a:p>
        </p:txBody>
      </p:sp>
      <p:sp>
        <p:nvSpPr>
          <p:cNvPr id="9" name="Slide Number Placeholder 8"/>
          <p:cNvSpPr>
            <a:spLocks noGrp="1"/>
          </p:cNvSpPr>
          <p:nvPr>
            <p:ph type="sldNum" sz="quarter" idx="15"/>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5/10/2018</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D8BD707-D9CF-40AE-B4C6-C98DA3205C09}" type="datetimeFigureOut">
              <a:rPr lang="en-US" smtClean="0"/>
              <a:pPr/>
              <a:t>5/10/2018</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6F15528-21DE-4FAA-801E-634DDDAF4B2B}"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3" name="Rectangle 2"/>
          <p:cNvSpPr/>
          <p:nvPr/>
        </p:nvSpPr>
        <p:spPr>
          <a:xfrm>
            <a:off x="838200" y="457200"/>
            <a:ext cx="4139275" cy="830997"/>
          </a:xfrm>
          <a:prstGeom prst="rect">
            <a:avLst/>
          </a:prstGeom>
        </p:spPr>
        <p:txBody>
          <a:bodyPr wrap="none">
            <a:spAutoFit/>
          </a:bodyPr>
          <a:lstStyle/>
          <a:p>
            <a:r>
              <a:rPr lang="en-IN" sz="4800" b="1" dirty="0" smtClean="0">
                <a:solidFill>
                  <a:schemeClr val="tx2">
                    <a:lumMod val="10000"/>
                  </a:schemeClr>
                </a:solidFill>
                <a:latin typeface="Times New Roman" pitchFamily="18" charset="0"/>
                <a:cs typeface="Times New Roman" pitchFamily="18" charset="0"/>
              </a:rPr>
              <a:t>Helping Hands</a:t>
            </a:r>
            <a:endParaRPr lang="en-US" sz="4800" dirty="0"/>
          </a:p>
        </p:txBody>
      </p:sp>
      <p:sp>
        <p:nvSpPr>
          <p:cNvPr id="4" name="TextBox 3"/>
          <p:cNvSpPr txBox="1"/>
          <p:nvPr/>
        </p:nvSpPr>
        <p:spPr>
          <a:xfrm>
            <a:off x="2667000" y="1676400"/>
            <a:ext cx="3886200" cy="830997"/>
          </a:xfrm>
          <a:prstGeom prst="rect">
            <a:avLst/>
          </a:prstGeom>
          <a:noFill/>
        </p:spPr>
        <p:txBody>
          <a:bodyPr wrap="square" rtlCol="0">
            <a:spAutoFit/>
          </a:bodyPr>
          <a:lstStyle/>
          <a:p>
            <a:r>
              <a:rPr lang="en-US" sz="2400" b="1" dirty="0" smtClean="0"/>
              <a:t>SUBMITTED BY,</a:t>
            </a:r>
          </a:p>
          <a:p>
            <a:r>
              <a:rPr lang="en-US" sz="2400" b="1" dirty="0" smtClean="0"/>
              <a:t>                   ATHIRA SAJEEV</a:t>
            </a:r>
            <a:endParaRPr lang="en-US" sz="2400" b="1" dirty="0"/>
          </a:p>
        </p:txBody>
      </p:sp>
      <p:sp>
        <p:nvSpPr>
          <p:cNvPr id="5" name="TextBox 4"/>
          <p:cNvSpPr txBox="1"/>
          <p:nvPr/>
        </p:nvSpPr>
        <p:spPr>
          <a:xfrm>
            <a:off x="2971800" y="1066800"/>
            <a:ext cx="5410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Food wastage Management System</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889844"/>
            <a:ext cx="8534400" cy="4524315"/>
          </a:xfrm>
          <a:prstGeom prst="rect">
            <a:avLst/>
          </a:prstGeom>
        </p:spPr>
        <p:txBody>
          <a:bodyPr wrap="square">
            <a:spAutoFit/>
          </a:bodyPr>
          <a:lstStyle/>
          <a:p>
            <a:r>
              <a:rPr lang="en-IN" b="1" dirty="0" smtClean="0"/>
              <a:t> </a:t>
            </a:r>
          </a:p>
          <a:p>
            <a:r>
              <a:rPr lang="en-IN" sz="2400" b="1" u="sng" dirty="0" smtClean="0"/>
              <a:t>Introduction  to  SQL Server 2008</a:t>
            </a:r>
            <a:endParaRPr lang="en-US" sz="2400" b="1" u="sng" dirty="0" smtClean="0"/>
          </a:p>
          <a:p>
            <a:endParaRPr lang="en-IN" b="1" u="sng" dirty="0" smtClean="0"/>
          </a:p>
          <a:p>
            <a:endParaRPr lang="en-US" dirty="0" smtClean="0"/>
          </a:p>
          <a:p>
            <a:r>
              <a:rPr lang="en-IN" sz="2400" dirty="0" smtClean="0">
                <a:latin typeface="Times New Roman" pitchFamily="18" charset="0"/>
                <a:cs typeface="Times New Roman" pitchFamily="18" charset="0"/>
              </a:rPr>
              <a:t>MS SQL Server is database management software, which is rich and powerful   application. </a:t>
            </a:r>
          </a:p>
          <a:p>
            <a:r>
              <a:rPr lang="en-IN" sz="2400" dirty="0" smtClean="0">
                <a:latin typeface="Times New Roman" pitchFamily="18" charset="0"/>
                <a:cs typeface="Times New Roman" pitchFamily="18" charset="0"/>
              </a:rPr>
              <a:t>It is a language that enables us to create and operate on relational databases, which are sets of related information stored in tables. Because of its elegance and independence from machine specifies, as well as its support by the industry leaders in relational database technology, SQL become the standard language and will remain as it for the foreseeable future</a:t>
            </a:r>
            <a:endParaRPr lang="en-US" sz="2400"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2667000"/>
          <a:ext cx="8229600" cy="3131433"/>
        </p:xfrm>
        <a:graphic>
          <a:graphicData uri="http://schemas.openxmlformats.org/drawingml/2006/table">
            <a:tbl>
              <a:tblPr firstRow="1" bandRow="1">
                <a:tableStyleId>{5C22544A-7EE6-4342-B048-85BDC9FD1C3A}</a:tableStyleId>
              </a:tblPr>
              <a:tblGrid>
                <a:gridCol w="2743200"/>
                <a:gridCol w="2743200"/>
                <a:gridCol w="2743200"/>
              </a:tblGrid>
              <a:tr h="389006">
                <a:tc>
                  <a:txBody>
                    <a:bodyPr/>
                    <a:lstStyle/>
                    <a:p>
                      <a:r>
                        <a:rPr lang="en-IN" sz="2000" b="0" dirty="0" smtClean="0">
                          <a:latin typeface="Times New Roman" pitchFamily="18" charset="0"/>
                          <a:cs typeface="Times New Roman" pitchFamily="18" charset="0"/>
                        </a:rPr>
                        <a:t>Field </a:t>
                      </a:r>
                      <a:endParaRPr lang="en-IN" sz="2000" b="0" dirty="0">
                        <a:latin typeface="Times New Roman" pitchFamily="18" charset="0"/>
                        <a:cs typeface="Times New Roman" pitchFamily="18" charset="0"/>
                      </a:endParaRPr>
                    </a:p>
                  </a:txBody>
                  <a:tcPr/>
                </a:tc>
                <a:tc>
                  <a:txBody>
                    <a:bodyPr/>
                    <a:lstStyle/>
                    <a:p>
                      <a:r>
                        <a:rPr lang="en-IN" sz="2000" b="0" dirty="0" smtClean="0">
                          <a:latin typeface="Times New Roman" pitchFamily="18" charset="0"/>
                          <a:cs typeface="Times New Roman" pitchFamily="18" charset="0"/>
                        </a:rPr>
                        <a:t>type</a:t>
                      </a:r>
                      <a:endParaRPr lang="en-IN" sz="2000" b="0" dirty="0">
                        <a:latin typeface="Times New Roman" pitchFamily="18" charset="0"/>
                        <a:cs typeface="Times New Roman" pitchFamily="18" charset="0"/>
                      </a:endParaRPr>
                    </a:p>
                  </a:txBody>
                  <a:tcPr/>
                </a:tc>
                <a:tc>
                  <a:txBody>
                    <a:bodyPr/>
                    <a:lstStyle/>
                    <a:p>
                      <a:r>
                        <a:rPr lang="en-IN" sz="2000" b="0" dirty="0" smtClean="0">
                          <a:latin typeface="Times New Roman" pitchFamily="18" charset="0"/>
                          <a:cs typeface="Times New Roman" pitchFamily="18" charset="0"/>
                        </a:rPr>
                        <a:t>description</a:t>
                      </a:r>
                      <a:endParaRPr lang="en-IN" sz="2000" b="0" dirty="0">
                        <a:latin typeface="Times New Roman" pitchFamily="18" charset="0"/>
                        <a:cs typeface="Times New Roman" pitchFamily="18" charset="0"/>
                      </a:endParaRPr>
                    </a:p>
                  </a:txBody>
                  <a:tcPr/>
                </a:tc>
              </a:tr>
              <a:tr h="911731">
                <a:tc>
                  <a:txBody>
                    <a:bodyPr/>
                    <a:lstStyle/>
                    <a:p>
                      <a:r>
                        <a:rPr lang="en-IN" sz="2000" b="0" dirty="0" err="1" smtClean="0">
                          <a:latin typeface="Times New Roman" pitchFamily="18" charset="0"/>
                          <a:cs typeface="Times New Roman" pitchFamily="18" charset="0"/>
                        </a:rPr>
                        <a:t>admin_id</a:t>
                      </a:r>
                      <a:endParaRPr lang="en-IN" sz="2000" b="0" dirty="0">
                        <a:latin typeface="Times New Roman" pitchFamily="18" charset="0"/>
                        <a:cs typeface="Times New Roman" pitchFamily="18" charset="0"/>
                      </a:endParaRPr>
                    </a:p>
                  </a:txBody>
                  <a:tcPr/>
                </a:tc>
                <a:tc>
                  <a:txBody>
                    <a:bodyPr/>
                    <a:lstStyle/>
                    <a:p>
                      <a:r>
                        <a:rPr lang="en-IN" sz="2000" b="0" dirty="0" err="1" smtClean="0">
                          <a:latin typeface="Times New Roman" pitchFamily="18" charset="0"/>
                          <a:cs typeface="Times New Roman" pitchFamily="18" charset="0"/>
                        </a:rPr>
                        <a:t>Int</a:t>
                      </a:r>
                      <a:endParaRPr lang="en-IN" sz="2000" b="0" dirty="0">
                        <a:latin typeface="Times New Roman" pitchFamily="18" charset="0"/>
                        <a:cs typeface="Times New Roman" pitchFamily="18" charset="0"/>
                      </a:endParaRPr>
                    </a:p>
                  </a:txBody>
                  <a:tcPr/>
                </a:tc>
                <a:tc>
                  <a:txBody>
                    <a:bodyPr/>
                    <a:lstStyle/>
                    <a:p>
                      <a:r>
                        <a:rPr lang="en-IN" sz="2000" b="0" dirty="0" smtClean="0">
                          <a:latin typeface="Times New Roman" pitchFamily="18" charset="0"/>
                          <a:cs typeface="Times New Roman" pitchFamily="18" charset="0"/>
                        </a:rPr>
                        <a:t>Id for</a:t>
                      </a:r>
                      <a:r>
                        <a:rPr lang="en-IN" sz="2000" b="0" baseline="0" dirty="0" smtClean="0">
                          <a:latin typeface="Times New Roman" pitchFamily="18" charset="0"/>
                          <a:cs typeface="Times New Roman" pitchFamily="18" charset="0"/>
                        </a:rPr>
                        <a:t> admin</a:t>
                      </a:r>
                      <a:endParaRPr lang="en-IN" sz="2000" b="0" dirty="0">
                        <a:latin typeface="Times New Roman" pitchFamily="18" charset="0"/>
                        <a:cs typeface="Times New Roman" pitchFamily="18" charset="0"/>
                      </a:endParaRPr>
                    </a:p>
                  </a:txBody>
                  <a:tcPr/>
                </a:tc>
              </a:tr>
              <a:tr h="911731">
                <a:tc>
                  <a:txBody>
                    <a:bodyPr/>
                    <a:lstStyle/>
                    <a:p>
                      <a:r>
                        <a:rPr lang="en-IN" sz="2000" b="0" dirty="0" smtClean="0">
                          <a:latin typeface="Times New Roman" pitchFamily="18" charset="0"/>
                          <a:cs typeface="Times New Roman" pitchFamily="18" charset="0"/>
                        </a:rPr>
                        <a:t>username</a:t>
                      </a:r>
                      <a:endParaRPr lang="en-IN" sz="2000" b="0" dirty="0">
                        <a:latin typeface="Times New Roman" pitchFamily="18" charset="0"/>
                        <a:cs typeface="Times New Roman" pitchFamily="18" charset="0"/>
                      </a:endParaRPr>
                    </a:p>
                  </a:txBody>
                  <a:tcPr/>
                </a:tc>
                <a:tc>
                  <a:txBody>
                    <a:bodyPr/>
                    <a:lstStyle/>
                    <a:p>
                      <a:r>
                        <a:rPr lang="en-IN" sz="2000" b="0" dirty="0" err="1" smtClean="0">
                          <a:latin typeface="Times New Roman" pitchFamily="18" charset="0"/>
                          <a:cs typeface="Times New Roman" pitchFamily="18" charset="0"/>
                        </a:rPr>
                        <a:t>Varchar</a:t>
                      </a:r>
                      <a:r>
                        <a:rPr lang="en-IN" sz="2000" b="0" dirty="0" smtClean="0">
                          <a:latin typeface="Times New Roman" pitchFamily="18" charset="0"/>
                          <a:cs typeface="Times New Roman" pitchFamily="18" charset="0"/>
                        </a:rPr>
                        <a:t>(50)</a:t>
                      </a:r>
                      <a:endParaRPr lang="en-IN" sz="2000" b="0" dirty="0">
                        <a:latin typeface="Times New Roman" pitchFamily="18" charset="0"/>
                        <a:cs typeface="Times New Roman" pitchFamily="18" charset="0"/>
                      </a:endParaRPr>
                    </a:p>
                  </a:txBody>
                  <a:tcPr/>
                </a:tc>
                <a:tc>
                  <a:txBody>
                    <a:bodyPr/>
                    <a:lstStyle/>
                    <a:p>
                      <a:r>
                        <a:rPr lang="en-IN" sz="2000" b="0" dirty="0" err="1" smtClean="0">
                          <a:latin typeface="Times New Roman" pitchFamily="18" charset="0"/>
                          <a:cs typeface="Times New Roman" pitchFamily="18" charset="0"/>
                        </a:rPr>
                        <a:t>userame</a:t>
                      </a:r>
                      <a:r>
                        <a:rPr lang="en-IN" sz="2000" b="0" dirty="0" smtClean="0">
                          <a:latin typeface="Times New Roman" pitchFamily="18" charset="0"/>
                          <a:cs typeface="Times New Roman" pitchFamily="18" charset="0"/>
                        </a:rPr>
                        <a:t> of admin</a:t>
                      </a:r>
                      <a:endParaRPr lang="en-IN" sz="2000" b="0" dirty="0">
                        <a:latin typeface="Times New Roman" pitchFamily="18" charset="0"/>
                        <a:cs typeface="Times New Roman" pitchFamily="18" charset="0"/>
                      </a:endParaRPr>
                    </a:p>
                  </a:txBody>
                  <a:tcPr/>
                </a:tc>
              </a:tr>
              <a:tr h="911731">
                <a:tc>
                  <a:txBody>
                    <a:bodyPr/>
                    <a:lstStyle/>
                    <a:p>
                      <a:r>
                        <a:rPr lang="en-IN" sz="2000" b="0" dirty="0" smtClean="0">
                          <a:latin typeface="Times New Roman" pitchFamily="18" charset="0"/>
                          <a:cs typeface="Times New Roman" pitchFamily="18" charset="0"/>
                        </a:rPr>
                        <a:t>password</a:t>
                      </a:r>
                      <a:endParaRPr lang="en-IN" sz="2000" b="0" dirty="0">
                        <a:latin typeface="Times New Roman" pitchFamily="18" charset="0"/>
                        <a:cs typeface="Times New Roman" pitchFamily="18" charset="0"/>
                      </a:endParaRPr>
                    </a:p>
                  </a:txBody>
                  <a:tcPr/>
                </a:tc>
                <a:tc>
                  <a:txBody>
                    <a:bodyPr/>
                    <a:lstStyle/>
                    <a:p>
                      <a:r>
                        <a:rPr lang="en-IN" sz="2000" b="0" dirty="0" err="1" smtClean="0">
                          <a:latin typeface="Times New Roman" pitchFamily="18" charset="0"/>
                          <a:cs typeface="Times New Roman" pitchFamily="18" charset="0"/>
                        </a:rPr>
                        <a:t>Varchar</a:t>
                      </a:r>
                      <a:r>
                        <a:rPr lang="en-IN" sz="2000" b="0" dirty="0" smtClean="0">
                          <a:latin typeface="Times New Roman" pitchFamily="18" charset="0"/>
                          <a:cs typeface="Times New Roman" pitchFamily="18" charset="0"/>
                        </a:rPr>
                        <a:t>(50)</a:t>
                      </a:r>
                      <a:endParaRPr lang="en-IN" sz="2000" b="0" dirty="0">
                        <a:latin typeface="Times New Roman" pitchFamily="18" charset="0"/>
                        <a:cs typeface="Times New Roman" pitchFamily="18" charset="0"/>
                      </a:endParaRPr>
                    </a:p>
                  </a:txBody>
                  <a:tcPr/>
                </a:tc>
                <a:tc>
                  <a:txBody>
                    <a:bodyPr/>
                    <a:lstStyle/>
                    <a:p>
                      <a:r>
                        <a:rPr lang="en-IN" sz="2000" b="0" dirty="0" smtClean="0">
                          <a:latin typeface="Times New Roman" pitchFamily="18" charset="0"/>
                          <a:cs typeface="Times New Roman" pitchFamily="18" charset="0"/>
                        </a:rPr>
                        <a:t>Password</a:t>
                      </a:r>
                      <a:r>
                        <a:rPr lang="en-IN" sz="2000" b="0" baseline="0" dirty="0" smtClean="0">
                          <a:latin typeface="Times New Roman" pitchFamily="18" charset="0"/>
                          <a:cs typeface="Times New Roman" pitchFamily="18" charset="0"/>
                        </a:rPr>
                        <a:t> of admin</a:t>
                      </a:r>
                      <a:endParaRPr lang="en-IN" sz="2000" b="0" dirty="0">
                        <a:latin typeface="Times New Roman" pitchFamily="18" charset="0"/>
                        <a:cs typeface="Times New Roman" pitchFamily="18" charset="0"/>
                      </a:endParaRPr>
                    </a:p>
                  </a:txBody>
                  <a:tcPr/>
                </a:tc>
              </a:tr>
            </a:tbl>
          </a:graphicData>
        </a:graphic>
      </p:graphicFrame>
      <p:sp>
        <p:nvSpPr>
          <p:cNvPr id="6" name="TextBox 5"/>
          <p:cNvSpPr txBox="1"/>
          <p:nvPr/>
        </p:nvSpPr>
        <p:spPr>
          <a:xfrm>
            <a:off x="533400" y="533400"/>
            <a:ext cx="7772400" cy="1785104"/>
          </a:xfrm>
          <a:prstGeom prst="rect">
            <a:avLst/>
          </a:prstGeom>
          <a:noFill/>
        </p:spPr>
        <p:txBody>
          <a:bodyPr wrap="square" rtlCol="0">
            <a:spAutoFit/>
          </a:bodyPr>
          <a:lstStyle/>
          <a:p>
            <a:endParaRPr lang="en-IN" dirty="0" smtClean="0">
              <a:latin typeface="Times New Roman" pitchFamily="18" charset="0"/>
              <a:cs typeface="Times New Roman" pitchFamily="18" charset="0"/>
            </a:endParaRPr>
          </a:p>
          <a:p>
            <a:r>
              <a:rPr lang="en-US" sz="3200" u="sng" dirty="0" smtClean="0">
                <a:latin typeface="Times New Roman" pitchFamily="18" charset="0"/>
                <a:cs typeface="Times New Roman" pitchFamily="18" charset="0"/>
              </a:rPr>
              <a:t>TABLE DESIGN</a:t>
            </a:r>
          </a:p>
          <a:p>
            <a:r>
              <a:rPr lang="en-IN" sz="2000" dirty="0" smtClean="0">
                <a:latin typeface="Times New Roman" pitchFamily="18" charset="0"/>
                <a:cs typeface="Times New Roman" pitchFamily="18" charset="0"/>
              </a:rPr>
              <a:t>Table no :1</a:t>
            </a:r>
          </a:p>
          <a:p>
            <a:r>
              <a:rPr lang="en-IN" sz="2000" dirty="0" smtClean="0">
                <a:latin typeface="Times New Roman" pitchFamily="18" charset="0"/>
                <a:cs typeface="Times New Roman" pitchFamily="18" charset="0"/>
              </a:rPr>
              <a:t>Table name: </a:t>
            </a:r>
            <a:r>
              <a:rPr lang="en-IN" sz="2000" dirty="0" err="1" smtClean="0">
                <a:latin typeface="Times New Roman" pitchFamily="18" charset="0"/>
                <a:cs typeface="Times New Roman" pitchFamily="18" charset="0"/>
              </a:rPr>
              <a:t>tbl_admin</a:t>
            </a:r>
            <a:endParaRPr lang="en-IN"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Id: Auto increment</a:t>
            </a:r>
            <a:endParaRPr lang="en-IN"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533400" y="1524000"/>
          <a:ext cx="8153400" cy="4445000"/>
        </p:xfrm>
        <a:graphic>
          <a:graphicData uri="http://schemas.openxmlformats.org/drawingml/2006/table">
            <a:tbl>
              <a:tblPr firstRow="1" bandRow="1">
                <a:tableStyleId>{5C22544A-7EE6-4342-B048-85BDC9FD1C3A}</a:tableStyleId>
              </a:tblPr>
              <a:tblGrid>
                <a:gridCol w="2717800"/>
                <a:gridCol w="2717800"/>
                <a:gridCol w="2717800"/>
              </a:tblGrid>
              <a:tr h="218440">
                <a:tc>
                  <a:txBody>
                    <a:bodyPr/>
                    <a:lstStyle/>
                    <a:p>
                      <a:r>
                        <a:rPr lang="en-IN" sz="1800" dirty="0" smtClean="0">
                          <a:latin typeface="Times New Roman" pitchFamily="18" charset="0"/>
                          <a:cs typeface="Times New Roman" pitchFamily="18" charset="0"/>
                        </a:rPr>
                        <a:t>Field</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type</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description</a:t>
                      </a:r>
                      <a:endParaRPr lang="en-IN" sz="1800" dirty="0">
                        <a:latin typeface="Times New Roman" pitchFamily="18" charset="0"/>
                        <a:cs typeface="Times New Roman" pitchFamily="18" charset="0"/>
                      </a:endParaRPr>
                    </a:p>
                  </a:txBody>
                  <a:tcPr/>
                </a:tc>
              </a:tr>
              <a:tr h="370840">
                <a:tc>
                  <a:txBody>
                    <a:bodyPr/>
                    <a:lstStyle/>
                    <a:p>
                      <a:r>
                        <a:rPr lang="en-IN" sz="1800" dirty="0" err="1" smtClean="0">
                          <a:latin typeface="Times New Roman" pitchFamily="18" charset="0"/>
                          <a:cs typeface="Times New Roman" pitchFamily="18" charset="0"/>
                        </a:rPr>
                        <a:t>donor_id</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int</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Donor  </a:t>
                      </a:r>
                      <a:r>
                        <a:rPr lang="en-IN" sz="1800" i="0" dirty="0" smtClean="0">
                          <a:latin typeface="Times New Roman" pitchFamily="18" charset="0"/>
                          <a:cs typeface="Times New Roman" pitchFamily="18" charset="0"/>
                        </a:rPr>
                        <a:t>I</a:t>
                      </a:r>
                      <a:r>
                        <a:rPr lang="en-IN" sz="1800" dirty="0" smtClean="0">
                          <a:latin typeface="Times New Roman" pitchFamily="18" charset="0"/>
                          <a:cs typeface="Times New Roman" pitchFamily="18" charset="0"/>
                        </a:rPr>
                        <a:t>d</a:t>
                      </a:r>
                      <a:endParaRPr lang="en-IN" sz="1800" dirty="0">
                        <a:latin typeface="Times New Roman" pitchFamily="18" charset="0"/>
                        <a:cs typeface="Times New Roman" pitchFamily="18" charset="0"/>
                      </a:endParaRPr>
                    </a:p>
                  </a:txBody>
                  <a:tcPr/>
                </a:tc>
              </a:tr>
              <a:tr h="370840">
                <a:tc>
                  <a:txBody>
                    <a:bodyPr/>
                    <a:lstStyle/>
                    <a:p>
                      <a:r>
                        <a:rPr lang="en-IN" sz="1800" dirty="0" err="1" smtClean="0">
                          <a:latin typeface="Times New Roman" pitchFamily="18" charset="0"/>
                          <a:cs typeface="Times New Roman" pitchFamily="18" charset="0"/>
                        </a:rPr>
                        <a:t>Donor_name</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Donor Name</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address</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err="1" smtClean="0">
                          <a:latin typeface="Times New Roman" pitchFamily="18" charset="0"/>
                          <a:cs typeface="Times New Roman" pitchFamily="18" charset="0"/>
                        </a:rPr>
                        <a:t>Adress</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district</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District</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state</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State</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location</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Location</a:t>
                      </a:r>
                      <a:endParaRPr lang="en-IN" sz="1800" dirty="0">
                        <a:latin typeface="Times New Roman" pitchFamily="18" charset="0"/>
                        <a:cs typeface="Times New Roman" pitchFamily="18" charset="0"/>
                      </a:endParaRPr>
                    </a:p>
                  </a:txBody>
                  <a:tcPr/>
                </a:tc>
              </a:tr>
              <a:tr h="370840">
                <a:tc>
                  <a:txBody>
                    <a:bodyPr/>
                    <a:lstStyle/>
                    <a:p>
                      <a:r>
                        <a:rPr lang="en-IN" sz="1800" dirty="0" err="1" smtClean="0">
                          <a:latin typeface="Times New Roman" pitchFamily="18" charset="0"/>
                          <a:cs typeface="Times New Roman" pitchFamily="18" charset="0"/>
                        </a:rPr>
                        <a:t>email_id</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Email ID</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contact</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Contact</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username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Username</a:t>
                      </a:r>
                      <a:endParaRPr lang="en-IN" sz="1800" dirty="0">
                        <a:latin typeface="Times New Roman" pitchFamily="18" charset="0"/>
                        <a:cs typeface="Times New Roman" pitchFamily="18" charset="0"/>
                      </a:endParaRPr>
                    </a:p>
                  </a:txBody>
                  <a:tcPr/>
                </a:tc>
              </a:tr>
              <a:tr h="370840">
                <a:tc>
                  <a:txBody>
                    <a:bodyPr/>
                    <a:lstStyle/>
                    <a:p>
                      <a:r>
                        <a:rPr lang="en-IN" sz="1800" dirty="0" smtClean="0">
                          <a:latin typeface="Times New Roman" pitchFamily="18" charset="0"/>
                          <a:cs typeface="Times New Roman" pitchFamily="18" charset="0"/>
                        </a:rPr>
                        <a:t>Password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Password</a:t>
                      </a:r>
                      <a:endParaRPr lang="en-IN" sz="1800" dirty="0">
                        <a:latin typeface="Times New Roman" pitchFamily="18" charset="0"/>
                        <a:cs typeface="Times New Roman" pitchFamily="18" charset="0"/>
                      </a:endParaRPr>
                    </a:p>
                  </a:txBody>
                  <a:tcPr/>
                </a:tc>
              </a:tr>
              <a:tr h="370840">
                <a:tc>
                  <a:txBody>
                    <a:bodyPr/>
                    <a:lstStyle/>
                    <a:p>
                      <a:r>
                        <a:rPr lang="en-IN" sz="1800" dirty="0" err="1" smtClean="0">
                          <a:latin typeface="Times New Roman" pitchFamily="18" charset="0"/>
                          <a:cs typeface="Times New Roman" pitchFamily="18" charset="0"/>
                        </a:rPr>
                        <a:t>user_type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User Type</a:t>
                      </a:r>
                      <a:endParaRPr lang="en-IN" sz="1800" dirty="0">
                        <a:latin typeface="Times New Roman" pitchFamily="18" charset="0"/>
                        <a:cs typeface="Times New Roman" pitchFamily="18" charset="0"/>
                      </a:endParaRPr>
                    </a:p>
                  </a:txBody>
                  <a:tcPr/>
                </a:tc>
              </a:tr>
            </a:tbl>
          </a:graphicData>
        </a:graphic>
      </p:graphicFrame>
      <p:sp>
        <p:nvSpPr>
          <p:cNvPr id="2" name="Title 1"/>
          <p:cNvSpPr>
            <a:spLocks noGrp="1"/>
          </p:cNvSpPr>
          <p:nvPr>
            <p:ph type="title"/>
          </p:nvPr>
        </p:nvSpPr>
        <p:spPr>
          <a:xfrm>
            <a:off x="381000" y="-381000"/>
            <a:ext cx="8229600" cy="1554162"/>
          </a:xfrm>
        </p:spPr>
        <p:txBody>
          <a:bodyPr>
            <a:normAutofit/>
          </a:bodyPr>
          <a:lstStyle/>
          <a:p>
            <a:pPr algn="l"/>
            <a:r>
              <a:rPr lang="en-IN" sz="2000" b="1" dirty="0" smtClean="0">
                <a:solidFill>
                  <a:schemeClr val="tx1"/>
                </a:solidFill>
                <a:latin typeface="Times New Roman" pitchFamily="18" charset="0"/>
                <a:cs typeface="Times New Roman" pitchFamily="18" charset="0"/>
              </a:rPr>
              <a:t>Table number : 2</a:t>
            </a:r>
            <a:br>
              <a:rPr lang="en-IN" sz="2000" b="1" dirty="0" smtClean="0">
                <a:solidFill>
                  <a:schemeClr val="tx1"/>
                </a:solidFill>
                <a:latin typeface="Times New Roman" pitchFamily="18" charset="0"/>
                <a:cs typeface="Times New Roman" pitchFamily="18" charset="0"/>
              </a:rPr>
            </a:br>
            <a:r>
              <a:rPr lang="en-IN" sz="2000" b="1" dirty="0" smtClean="0">
                <a:solidFill>
                  <a:schemeClr val="tx1"/>
                </a:solidFill>
                <a:latin typeface="Times New Roman" pitchFamily="18" charset="0"/>
                <a:cs typeface="Times New Roman" pitchFamily="18" charset="0"/>
              </a:rPr>
              <a:t>table name: </a:t>
            </a:r>
            <a:r>
              <a:rPr lang="en-IN" sz="2000" b="1" dirty="0" err="1" smtClean="0">
                <a:solidFill>
                  <a:schemeClr val="tx1"/>
                </a:solidFill>
                <a:latin typeface="Times New Roman" pitchFamily="18" charset="0"/>
                <a:cs typeface="Times New Roman" pitchFamily="18" charset="0"/>
              </a:rPr>
              <a:t>tbl_donor_reg</a:t>
            </a:r>
            <a:r>
              <a:rPr lang="en-IN" sz="2000" b="1" dirty="0" smtClean="0">
                <a:solidFill>
                  <a:schemeClr val="tx1"/>
                </a:solidFill>
                <a:latin typeface="Times New Roman" pitchFamily="18" charset="0"/>
                <a:cs typeface="Times New Roman" pitchFamily="18" charset="0"/>
              </a:rPr>
              <a:t/>
            </a:r>
            <a:br>
              <a:rPr lang="en-IN" sz="2000" b="1" dirty="0" smtClean="0">
                <a:solidFill>
                  <a:schemeClr val="tx1"/>
                </a:solidFill>
                <a:latin typeface="Times New Roman" pitchFamily="18" charset="0"/>
                <a:cs typeface="Times New Roman" pitchFamily="18" charset="0"/>
              </a:rPr>
            </a:br>
            <a:r>
              <a:rPr lang="en-IN" sz="2000" b="1" dirty="0" err="1" smtClean="0">
                <a:solidFill>
                  <a:schemeClr val="tx1"/>
                </a:solidFill>
                <a:latin typeface="Times New Roman" pitchFamily="18" charset="0"/>
                <a:cs typeface="Times New Roman" pitchFamily="18" charset="0"/>
              </a:rPr>
              <a:t>donor_id</a:t>
            </a:r>
            <a:r>
              <a:rPr lang="en-IN" sz="2000" b="1" dirty="0" smtClean="0">
                <a:solidFill>
                  <a:schemeClr val="tx1"/>
                </a:solidFill>
                <a:latin typeface="Times New Roman" pitchFamily="18" charset="0"/>
                <a:cs typeface="Times New Roman" pitchFamily="18" charset="0"/>
              </a:rPr>
              <a:t>: </a:t>
            </a:r>
            <a:r>
              <a:rPr lang="en-IN" sz="2000" b="1" dirty="0" err="1" smtClean="0">
                <a:solidFill>
                  <a:schemeClr val="tx1"/>
                </a:solidFill>
                <a:latin typeface="Times New Roman" pitchFamily="18" charset="0"/>
                <a:cs typeface="Times New Roman" pitchFamily="18" charset="0"/>
              </a:rPr>
              <a:t>auto_increment</a:t>
            </a:r>
            <a:endParaRPr lang="en-IN" sz="2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762000" y="1600200"/>
          <a:ext cx="7620000" cy="4389120"/>
        </p:xfrm>
        <a:graphic>
          <a:graphicData uri="http://schemas.openxmlformats.org/drawingml/2006/table">
            <a:tbl>
              <a:tblPr firstRow="1" bandRow="1">
                <a:tableStyleId>{5C22544A-7EE6-4342-B048-85BDC9FD1C3A}</a:tableStyleId>
              </a:tblPr>
              <a:tblGrid>
                <a:gridCol w="2540000"/>
                <a:gridCol w="2540000"/>
                <a:gridCol w="2540000"/>
              </a:tblGrid>
              <a:tr h="342900">
                <a:tc>
                  <a:txBody>
                    <a:bodyPr/>
                    <a:lstStyle/>
                    <a:p>
                      <a:r>
                        <a:rPr lang="en-IN" sz="1800" dirty="0" smtClean="0">
                          <a:latin typeface="Times New Roman" pitchFamily="18" charset="0"/>
                          <a:cs typeface="Times New Roman" pitchFamily="18" charset="0"/>
                        </a:rPr>
                        <a:t>field</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type</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descrption</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reciever_id</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int</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Reciever</a:t>
                      </a:r>
                      <a:r>
                        <a:rPr lang="en-IN" sz="1800" baseline="0" dirty="0" smtClean="0">
                          <a:latin typeface="Times New Roman" pitchFamily="18" charset="0"/>
                          <a:cs typeface="Times New Roman" pitchFamily="18" charset="0"/>
                        </a:rPr>
                        <a:t> </a:t>
                      </a:r>
                      <a:r>
                        <a:rPr lang="en-IN" sz="1800" dirty="0" smtClean="0">
                          <a:latin typeface="Times New Roman" pitchFamily="18" charset="0"/>
                          <a:cs typeface="Times New Roman" pitchFamily="18" charset="0"/>
                        </a:rPr>
                        <a:t>id</a:t>
                      </a:r>
                    </a:p>
                  </a:txBody>
                  <a:tcPr/>
                </a:tc>
              </a:tr>
              <a:tr h="342900">
                <a:tc>
                  <a:txBody>
                    <a:bodyPr/>
                    <a:lstStyle/>
                    <a:p>
                      <a:r>
                        <a:rPr lang="en-IN" sz="1800" dirty="0" err="1" smtClean="0">
                          <a:latin typeface="Times New Roman" pitchFamily="18" charset="0"/>
                          <a:cs typeface="Times New Roman" pitchFamily="18" charset="0"/>
                        </a:rPr>
                        <a:t>user_type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itchFamily="18" charset="0"/>
                          <a:cs typeface="Times New Roman" pitchFamily="18" charset="0"/>
                        </a:rPr>
                        <a:t>User Type</a:t>
                      </a:r>
                    </a:p>
                  </a:txBody>
                  <a:tcPr/>
                </a:tc>
              </a:tr>
              <a:tr h="342900">
                <a:tc>
                  <a:txBody>
                    <a:bodyPr/>
                    <a:lstStyle/>
                    <a:p>
                      <a:r>
                        <a:rPr lang="en-IN" sz="1800" dirty="0" smtClean="0">
                          <a:latin typeface="Times New Roman" pitchFamily="18" charset="0"/>
                          <a:cs typeface="Times New Roman" pitchFamily="18" charset="0"/>
                        </a:rPr>
                        <a:t>address</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Address</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email_id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Email ID</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Contact</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Contact</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location</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itchFamily="18" charset="0"/>
                          <a:cs typeface="Times New Roman" pitchFamily="18" charset="0"/>
                        </a:rPr>
                        <a:t>Location</a:t>
                      </a:r>
                    </a:p>
                  </a:txBody>
                  <a:tcPr/>
                </a:tc>
              </a:tr>
              <a:tr h="342900">
                <a:tc>
                  <a:txBody>
                    <a:bodyPr/>
                    <a:lstStyle/>
                    <a:p>
                      <a:r>
                        <a:rPr lang="en-IN" sz="1800" dirty="0" err="1" smtClean="0">
                          <a:latin typeface="Times New Roman" pitchFamily="18" charset="0"/>
                          <a:cs typeface="Times New Roman" pitchFamily="18" charset="0"/>
                        </a:rPr>
                        <a:t>state_id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State</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district_id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District</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username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Username</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password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Password</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type_id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err="1" smtClean="0">
                          <a:latin typeface="Times New Roman" pitchFamily="18" charset="0"/>
                          <a:cs typeface="Times New Roman" pitchFamily="18" charset="0"/>
                        </a:rPr>
                        <a:t>Type_id</a:t>
                      </a:r>
                      <a:endParaRPr lang="en-IN" sz="1800" dirty="0">
                        <a:latin typeface="Times New Roman" pitchFamily="18" charset="0"/>
                        <a:cs typeface="Times New Roman" pitchFamily="18" charset="0"/>
                      </a:endParaRPr>
                    </a:p>
                  </a:txBody>
                  <a:tcPr/>
                </a:tc>
              </a:tr>
            </a:tbl>
          </a:graphicData>
        </a:graphic>
      </p:graphicFrame>
      <p:sp>
        <p:nvSpPr>
          <p:cNvPr id="2" name="Title 1"/>
          <p:cNvSpPr>
            <a:spLocks noGrp="1"/>
          </p:cNvSpPr>
          <p:nvPr>
            <p:ph type="title"/>
          </p:nvPr>
        </p:nvSpPr>
        <p:spPr>
          <a:xfrm>
            <a:off x="381000" y="152400"/>
            <a:ext cx="8077200" cy="1371600"/>
          </a:xfrm>
        </p:spPr>
        <p:txBody>
          <a:bodyPr>
            <a:normAutofit/>
          </a:bodyPr>
          <a:lstStyle/>
          <a:p>
            <a:pPr algn="l"/>
            <a:r>
              <a:rPr lang="en-IN" sz="2000" b="1" dirty="0" smtClean="0">
                <a:solidFill>
                  <a:schemeClr val="tx1"/>
                </a:solidFill>
                <a:latin typeface="Times New Roman" pitchFamily="18" charset="0"/>
                <a:cs typeface="Times New Roman" pitchFamily="18" charset="0"/>
              </a:rPr>
              <a:t>Table number :3</a:t>
            </a:r>
            <a:br>
              <a:rPr lang="en-IN" sz="2000" b="1" dirty="0" smtClean="0">
                <a:solidFill>
                  <a:schemeClr val="tx1"/>
                </a:solidFill>
                <a:latin typeface="Times New Roman" pitchFamily="18" charset="0"/>
                <a:cs typeface="Times New Roman" pitchFamily="18" charset="0"/>
              </a:rPr>
            </a:br>
            <a:r>
              <a:rPr lang="en-IN" sz="2000" b="1" dirty="0" smtClean="0">
                <a:solidFill>
                  <a:schemeClr val="tx1"/>
                </a:solidFill>
                <a:latin typeface="Times New Roman" pitchFamily="18" charset="0"/>
                <a:cs typeface="Times New Roman" pitchFamily="18" charset="0"/>
              </a:rPr>
              <a:t>table name : </a:t>
            </a:r>
            <a:r>
              <a:rPr lang="en-IN" sz="2000" b="1" dirty="0" err="1" smtClean="0">
                <a:solidFill>
                  <a:schemeClr val="tx1"/>
                </a:solidFill>
                <a:latin typeface="Times New Roman" pitchFamily="18" charset="0"/>
                <a:cs typeface="Times New Roman" pitchFamily="18" charset="0"/>
              </a:rPr>
              <a:t>tbl_reciever_reg</a:t>
            </a:r>
            <a:r>
              <a:rPr lang="en-IN" sz="2000" b="1" dirty="0" smtClean="0">
                <a:solidFill>
                  <a:schemeClr val="tx1"/>
                </a:solidFill>
                <a:latin typeface="Times New Roman" pitchFamily="18" charset="0"/>
                <a:cs typeface="Times New Roman" pitchFamily="18" charset="0"/>
              </a:rPr>
              <a:t/>
            </a:r>
            <a:br>
              <a:rPr lang="en-IN" sz="2000" b="1" dirty="0" smtClean="0">
                <a:solidFill>
                  <a:schemeClr val="tx1"/>
                </a:solidFill>
                <a:latin typeface="Times New Roman" pitchFamily="18" charset="0"/>
                <a:cs typeface="Times New Roman" pitchFamily="18" charset="0"/>
              </a:rPr>
            </a:br>
            <a:r>
              <a:rPr lang="en-IN" sz="2000" b="1" dirty="0" err="1" smtClean="0">
                <a:solidFill>
                  <a:schemeClr val="tx1"/>
                </a:solidFill>
                <a:latin typeface="Times New Roman" pitchFamily="18" charset="0"/>
                <a:cs typeface="Times New Roman" pitchFamily="18" charset="0"/>
              </a:rPr>
              <a:t>reciever_id</a:t>
            </a:r>
            <a:r>
              <a:rPr lang="en-IN" sz="2000" b="1" dirty="0" smtClean="0">
                <a:solidFill>
                  <a:schemeClr val="tx1"/>
                </a:solidFill>
                <a:latin typeface="Times New Roman" pitchFamily="18" charset="0"/>
                <a:cs typeface="Times New Roman" pitchFamily="18" charset="0"/>
              </a:rPr>
              <a:t>: </a:t>
            </a:r>
            <a:r>
              <a:rPr lang="en-IN" sz="2000" b="1" dirty="0" err="1" smtClean="0">
                <a:solidFill>
                  <a:schemeClr val="tx1"/>
                </a:solidFill>
                <a:latin typeface="Times New Roman" pitchFamily="18" charset="0"/>
                <a:cs typeface="Times New Roman" pitchFamily="18" charset="0"/>
              </a:rPr>
              <a:t>foriegn</a:t>
            </a:r>
            <a:r>
              <a:rPr lang="en-IN" sz="2000" b="1" dirty="0" smtClean="0">
                <a:solidFill>
                  <a:schemeClr val="tx1"/>
                </a:solidFill>
                <a:latin typeface="Times New Roman" pitchFamily="18" charset="0"/>
                <a:cs typeface="Times New Roman" pitchFamily="18" charset="0"/>
              </a:rPr>
              <a:t> key</a:t>
            </a:r>
            <a:br>
              <a:rPr lang="en-IN" sz="2000" b="1" dirty="0" smtClean="0">
                <a:solidFill>
                  <a:schemeClr val="tx1"/>
                </a:solidFill>
                <a:latin typeface="Times New Roman" pitchFamily="18" charset="0"/>
                <a:cs typeface="Times New Roman" pitchFamily="18" charset="0"/>
              </a:rPr>
            </a:br>
            <a:endParaRPr lang="en-IN" sz="2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62000" y="1447800"/>
          <a:ext cx="7620000" cy="4754880"/>
        </p:xfrm>
        <a:graphic>
          <a:graphicData uri="http://schemas.openxmlformats.org/drawingml/2006/table">
            <a:tbl>
              <a:tblPr firstRow="1" bandRow="1">
                <a:tableStyleId>{5C22544A-7EE6-4342-B048-85BDC9FD1C3A}</a:tableStyleId>
              </a:tblPr>
              <a:tblGrid>
                <a:gridCol w="2540000"/>
                <a:gridCol w="2540000"/>
                <a:gridCol w="2540000"/>
              </a:tblGrid>
              <a:tr h="342900">
                <a:tc>
                  <a:txBody>
                    <a:bodyPr/>
                    <a:lstStyle/>
                    <a:p>
                      <a:r>
                        <a:rPr lang="en-IN" sz="1800" dirty="0" smtClean="0">
                          <a:latin typeface="Times New Roman" pitchFamily="18" charset="0"/>
                          <a:cs typeface="Times New Roman" pitchFamily="18" charset="0"/>
                        </a:rPr>
                        <a:t>field</a:t>
                      </a:r>
                      <a:endParaRPr lang="en-IN" sz="1800" dirty="0">
                        <a:latin typeface="Times New Roman" pitchFamily="18" charset="0"/>
                        <a:cs typeface="Times New Roman" pitchFamily="18" charset="0"/>
                      </a:endParaRPr>
                    </a:p>
                  </a:txBody>
                  <a:tcPr/>
                </a:tc>
                <a:tc>
                  <a:txBody>
                    <a:bodyPr/>
                    <a:lstStyle/>
                    <a:p>
                      <a:r>
                        <a:rPr lang="en-IN" sz="1800" dirty="0" smtClean="0">
                          <a:latin typeface="Times New Roman" pitchFamily="18" charset="0"/>
                          <a:cs typeface="Times New Roman" pitchFamily="18" charset="0"/>
                        </a:rPr>
                        <a:t>type</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descrption</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agent_id</a:t>
                      </a:r>
                      <a:endParaRPr lang="en-IN" sz="1800" dirty="0">
                        <a:latin typeface="Times New Roman" pitchFamily="18" charset="0"/>
                        <a:cs typeface="Times New Roman" pitchFamily="18" charset="0"/>
                      </a:endParaRPr>
                    </a:p>
                  </a:txBody>
                  <a:tcPr/>
                </a:tc>
                <a:tc>
                  <a:txBody>
                    <a:bodyPr/>
                    <a:lstStyle/>
                    <a:p>
                      <a:r>
                        <a:rPr lang="en-IN" sz="1800" dirty="0" err="1" smtClean="0">
                          <a:latin typeface="Times New Roman" pitchFamily="18" charset="0"/>
                          <a:cs typeface="Times New Roman" pitchFamily="18" charset="0"/>
                        </a:rPr>
                        <a:t>int</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itchFamily="18" charset="0"/>
                          <a:cs typeface="Times New Roman" pitchFamily="18" charset="0"/>
                        </a:rPr>
                        <a:t>Agent</a:t>
                      </a:r>
                      <a:r>
                        <a:rPr lang="en-IN" sz="1800" baseline="0" dirty="0" smtClean="0">
                          <a:latin typeface="Times New Roman" pitchFamily="18" charset="0"/>
                          <a:cs typeface="Times New Roman" pitchFamily="18" charset="0"/>
                        </a:rPr>
                        <a:t> </a:t>
                      </a:r>
                      <a:r>
                        <a:rPr lang="en-IN" sz="1800" dirty="0" smtClean="0">
                          <a:latin typeface="Times New Roman" pitchFamily="18" charset="0"/>
                          <a:cs typeface="Times New Roman" pitchFamily="18" charset="0"/>
                        </a:rPr>
                        <a:t>id</a:t>
                      </a:r>
                    </a:p>
                  </a:txBody>
                  <a:tcPr/>
                </a:tc>
              </a:tr>
              <a:tr h="342900">
                <a:tc>
                  <a:txBody>
                    <a:bodyPr/>
                    <a:lstStyle/>
                    <a:p>
                      <a:r>
                        <a:rPr lang="en-IN" sz="1800" dirty="0" err="1" smtClean="0">
                          <a:latin typeface="Times New Roman" pitchFamily="18" charset="0"/>
                          <a:cs typeface="Times New Roman" pitchFamily="18" charset="0"/>
                        </a:rPr>
                        <a:t>agency_name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itchFamily="18" charset="0"/>
                          <a:cs typeface="Times New Roman" pitchFamily="18" charset="0"/>
                        </a:rPr>
                        <a:t>Agency Name</a:t>
                      </a:r>
                    </a:p>
                  </a:txBody>
                  <a:tcPr/>
                </a:tc>
              </a:tr>
              <a:tr h="342900">
                <a:tc>
                  <a:txBody>
                    <a:bodyPr/>
                    <a:lstStyle/>
                    <a:p>
                      <a:r>
                        <a:rPr lang="en-IN" sz="1800" dirty="0" smtClean="0">
                          <a:latin typeface="Times New Roman" pitchFamily="18" charset="0"/>
                          <a:cs typeface="Times New Roman" pitchFamily="18" charset="0"/>
                        </a:rPr>
                        <a:t>address</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Address</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email_id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Email ID</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Contact</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Contact</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location</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itchFamily="18" charset="0"/>
                          <a:cs typeface="Times New Roman" pitchFamily="18" charset="0"/>
                        </a:rPr>
                        <a:t>Location</a:t>
                      </a:r>
                    </a:p>
                  </a:txBody>
                  <a:tcPr/>
                </a:tc>
              </a:tr>
              <a:tr h="342900">
                <a:tc>
                  <a:txBody>
                    <a:bodyPr/>
                    <a:lstStyle/>
                    <a:p>
                      <a:r>
                        <a:rPr lang="en-IN" sz="1800" dirty="0" smtClean="0">
                          <a:latin typeface="Times New Roman" pitchFamily="18" charset="0"/>
                          <a:cs typeface="Times New Roman" pitchFamily="18" charset="0"/>
                        </a:rPr>
                        <a:t>state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State</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district</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District</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username</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Username</a:t>
                      </a:r>
                      <a:endParaRPr lang="en-IN" sz="1800" dirty="0">
                        <a:latin typeface="Times New Roman" pitchFamily="18" charset="0"/>
                        <a:cs typeface="Times New Roman" pitchFamily="18" charset="0"/>
                      </a:endParaRPr>
                    </a:p>
                  </a:txBody>
                  <a:tcPr/>
                </a:tc>
              </a:tr>
              <a:tr h="342900">
                <a:tc>
                  <a:txBody>
                    <a:bodyPr/>
                    <a:lstStyle/>
                    <a:p>
                      <a:r>
                        <a:rPr lang="en-IN" sz="1800" dirty="0" smtClean="0">
                          <a:latin typeface="Times New Roman" pitchFamily="18" charset="0"/>
                          <a:cs typeface="Times New Roman" pitchFamily="18" charset="0"/>
                        </a:rPr>
                        <a:t>password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smtClean="0">
                          <a:latin typeface="Times New Roman" pitchFamily="18" charset="0"/>
                          <a:cs typeface="Times New Roman" pitchFamily="18" charset="0"/>
                        </a:rPr>
                        <a:t>Password</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type_id</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(50)</a:t>
                      </a:r>
                    </a:p>
                  </a:txBody>
                  <a:tcPr/>
                </a:tc>
                <a:tc>
                  <a:txBody>
                    <a:bodyPr/>
                    <a:lstStyle/>
                    <a:p>
                      <a:r>
                        <a:rPr lang="en-IN" sz="1800" dirty="0" err="1" smtClean="0">
                          <a:latin typeface="Times New Roman" pitchFamily="18" charset="0"/>
                          <a:cs typeface="Times New Roman" pitchFamily="18" charset="0"/>
                        </a:rPr>
                        <a:t>Type_id</a:t>
                      </a:r>
                      <a:endParaRPr lang="en-IN" sz="1800" dirty="0">
                        <a:latin typeface="Times New Roman" pitchFamily="18" charset="0"/>
                        <a:cs typeface="Times New Roman" pitchFamily="18" charset="0"/>
                      </a:endParaRPr>
                    </a:p>
                  </a:txBody>
                  <a:tcPr/>
                </a:tc>
              </a:tr>
              <a:tr h="342900">
                <a:tc>
                  <a:txBody>
                    <a:bodyPr/>
                    <a:lstStyle/>
                    <a:p>
                      <a:r>
                        <a:rPr lang="en-IN" sz="1800" dirty="0" err="1" smtClean="0">
                          <a:latin typeface="Times New Roman" pitchFamily="18" charset="0"/>
                          <a:cs typeface="Times New Roman" pitchFamily="18" charset="0"/>
                        </a:rPr>
                        <a:t>name_rep</a:t>
                      </a:r>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smtClean="0">
                          <a:latin typeface="Times New Roman" pitchFamily="18" charset="0"/>
                          <a:cs typeface="Times New Roman" pitchFamily="18" charset="0"/>
                        </a:rPr>
                        <a:t>Varchar</a:t>
                      </a:r>
                      <a:r>
                        <a:rPr lang="en-IN" sz="1800" dirty="0" smtClean="0">
                          <a:latin typeface="Times New Roman" pitchFamily="18" charset="0"/>
                          <a:cs typeface="Times New Roman" pitchFamily="18" charset="0"/>
                        </a:rPr>
                        <a:t>(5)</a:t>
                      </a:r>
                    </a:p>
                  </a:txBody>
                  <a:tcPr/>
                </a:tc>
                <a:tc>
                  <a:txBody>
                    <a:bodyPr/>
                    <a:lstStyle/>
                    <a:p>
                      <a:r>
                        <a:rPr lang="en-IN" sz="1800" dirty="0" smtClean="0">
                          <a:latin typeface="Times New Roman" pitchFamily="18" charset="0"/>
                          <a:cs typeface="Times New Roman" pitchFamily="18" charset="0"/>
                        </a:rPr>
                        <a:t>Name of representative</a:t>
                      </a:r>
                      <a:endParaRPr lang="en-IN" sz="1800" dirty="0">
                        <a:latin typeface="Times New Roman" pitchFamily="18" charset="0"/>
                        <a:cs typeface="Times New Roman" pitchFamily="18" charset="0"/>
                      </a:endParaRPr>
                    </a:p>
                  </a:txBody>
                  <a:tcPr/>
                </a:tc>
              </a:tr>
            </a:tbl>
          </a:graphicData>
        </a:graphic>
      </p:graphicFrame>
      <p:sp>
        <p:nvSpPr>
          <p:cNvPr id="3" name="Rectangle 2"/>
          <p:cNvSpPr/>
          <p:nvPr/>
        </p:nvSpPr>
        <p:spPr>
          <a:xfrm>
            <a:off x="609600" y="228600"/>
            <a:ext cx="4572000" cy="1200329"/>
          </a:xfrm>
          <a:prstGeom prst="rect">
            <a:avLst/>
          </a:prstGeom>
        </p:spPr>
        <p:txBody>
          <a:bodyPr>
            <a:spAutoFit/>
          </a:bodyPr>
          <a:lstStyle/>
          <a:p>
            <a:r>
              <a:rPr lang="en-IN" b="1" dirty="0" smtClean="0">
                <a:latin typeface="Times New Roman" pitchFamily="18" charset="0"/>
                <a:cs typeface="Times New Roman" pitchFamily="18" charset="0"/>
              </a:rPr>
              <a:t>Table number :4</a:t>
            </a:r>
            <a:br>
              <a:rPr lang="en-IN" b="1" dirty="0" smtClean="0">
                <a:latin typeface="Times New Roman" pitchFamily="18" charset="0"/>
                <a:cs typeface="Times New Roman" pitchFamily="18" charset="0"/>
              </a:rPr>
            </a:br>
            <a:r>
              <a:rPr lang="en-IN" b="1" dirty="0" smtClean="0">
                <a:latin typeface="Times New Roman" pitchFamily="18" charset="0"/>
                <a:cs typeface="Times New Roman" pitchFamily="18" charset="0"/>
              </a:rPr>
              <a:t>table name : </a:t>
            </a:r>
            <a:r>
              <a:rPr lang="en-IN" b="1" dirty="0" err="1" smtClean="0">
                <a:latin typeface="Times New Roman" pitchFamily="18" charset="0"/>
                <a:cs typeface="Times New Roman" pitchFamily="18" charset="0"/>
              </a:rPr>
              <a:t>tbl_agent</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r>
              <a:rPr lang="en-IN" b="1" dirty="0" err="1" smtClean="0">
                <a:latin typeface="Times New Roman" pitchFamily="18" charset="0"/>
                <a:cs typeface="Times New Roman" pitchFamily="18" charset="0"/>
              </a:rPr>
              <a:t>agent_id</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foriegn</a:t>
            </a:r>
            <a:r>
              <a:rPr lang="en-IN" b="1" dirty="0" smtClean="0">
                <a:latin typeface="Times New Roman" pitchFamily="18" charset="0"/>
                <a:cs typeface="Times New Roman" pitchFamily="18" charset="0"/>
              </a:rPr>
              <a:t> key</a:t>
            </a:r>
            <a:br>
              <a:rPr lang="en-IN" b="1" dirty="0" smtClean="0">
                <a:latin typeface="Times New Roman" pitchFamily="18" charset="0"/>
                <a:cs typeface="Times New Roman" pitchFamily="18" charset="0"/>
              </a:rPr>
            </a:b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81000" y="1981199"/>
          <a:ext cx="8229600" cy="3332480"/>
        </p:xfrm>
        <a:graphic>
          <a:graphicData uri="http://schemas.openxmlformats.org/drawingml/2006/table">
            <a:tbl>
              <a:tblPr firstRow="1" bandRow="1">
                <a:tableStyleId>{5C22544A-7EE6-4342-B048-85BDC9FD1C3A}</a:tableStyleId>
              </a:tblPr>
              <a:tblGrid>
                <a:gridCol w="2743200"/>
                <a:gridCol w="2743200"/>
                <a:gridCol w="2743200"/>
              </a:tblGrid>
              <a:tr h="142240">
                <a:tc>
                  <a:txBody>
                    <a:bodyPr/>
                    <a:lstStyle/>
                    <a:p>
                      <a:r>
                        <a:rPr lang="en-IN" dirty="0" smtClean="0">
                          <a:latin typeface="Times New Roman" pitchFamily="18" charset="0"/>
                          <a:cs typeface="Times New Roman" pitchFamily="18" charset="0"/>
                        </a:rPr>
                        <a:t>field</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type</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description</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Sponsor_id</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int</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sponsor_id</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location</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Location</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state</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State</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district</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District</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type</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p>
                  </a:txBody>
                  <a:tcPr/>
                </a:tc>
                <a:tc>
                  <a:txBody>
                    <a:bodyPr/>
                    <a:lstStyle/>
                    <a:p>
                      <a:r>
                        <a:rPr lang="en-IN" dirty="0" smtClean="0">
                          <a:latin typeface="Times New Roman" pitchFamily="18" charset="0"/>
                          <a:cs typeface="Times New Roman" pitchFamily="18" charset="0"/>
                        </a:rPr>
                        <a:t>Type of NGO</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name_org</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p>
                  </a:txBody>
                  <a:tcPr/>
                </a:tc>
                <a:tc>
                  <a:txBody>
                    <a:bodyPr/>
                    <a:lstStyle/>
                    <a:p>
                      <a:r>
                        <a:rPr lang="en-IN" dirty="0" smtClean="0">
                          <a:latin typeface="Times New Roman" pitchFamily="18" charset="0"/>
                          <a:cs typeface="Times New Roman" pitchFamily="18" charset="0"/>
                        </a:rPr>
                        <a:t>Name of NGO</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date_of_event</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p>
                  </a:txBody>
                  <a:tcPr/>
                </a:tc>
                <a:tc>
                  <a:txBody>
                    <a:bodyPr/>
                    <a:lstStyle/>
                    <a:p>
                      <a:r>
                        <a:rPr lang="en-IN" dirty="0" smtClean="0">
                          <a:latin typeface="Times New Roman" pitchFamily="18" charset="0"/>
                          <a:cs typeface="Times New Roman" pitchFamily="18" charset="0"/>
                        </a:rPr>
                        <a:t>Date</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quantity_food</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p>
                  </a:txBody>
                  <a:tcPr/>
                </a:tc>
                <a:tc>
                  <a:txBody>
                    <a:bodyPr/>
                    <a:lstStyle/>
                    <a:p>
                      <a:r>
                        <a:rPr lang="en-IN" dirty="0" smtClean="0">
                          <a:latin typeface="Times New Roman" pitchFamily="18" charset="0"/>
                          <a:cs typeface="Times New Roman" pitchFamily="18" charset="0"/>
                        </a:rPr>
                        <a:t>Quantity</a:t>
                      </a:r>
                      <a:endParaRPr lang="en-IN" dirty="0">
                        <a:latin typeface="Times New Roman" pitchFamily="18" charset="0"/>
                        <a:cs typeface="Times New Roman" pitchFamily="18" charset="0"/>
                      </a:endParaRPr>
                    </a:p>
                  </a:txBody>
                  <a:tcPr/>
                </a:tc>
              </a:tr>
            </a:tbl>
          </a:graphicData>
        </a:graphic>
      </p:graphicFrame>
      <p:sp>
        <p:nvSpPr>
          <p:cNvPr id="2" name="Title 1"/>
          <p:cNvSpPr>
            <a:spLocks noGrp="1"/>
          </p:cNvSpPr>
          <p:nvPr>
            <p:ph type="title"/>
          </p:nvPr>
        </p:nvSpPr>
        <p:spPr>
          <a:xfrm>
            <a:off x="457200" y="381000"/>
            <a:ext cx="8229600" cy="1036638"/>
          </a:xfrm>
        </p:spPr>
        <p:txBody>
          <a:bodyPr>
            <a:noAutofit/>
          </a:bodyPr>
          <a:lstStyle/>
          <a:p>
            <a:pPr algn="l"/>
            <a:r>
              <a:rPr lang="en-IN" sz="2000" b="1" dirty="0" smtClean="0">
                <a:latin typeface="Times New Roman" pitchFamily="18" charset="0"/>
                <a:cs typeface="Times New Roman" pitchFamily="18" charset="0"/>
              </a:rPr>
              <a:t>Table number : </a:t>
            </a:r>
            <a:r>
              <a:rPr lang="en-IN" sz="2000" b="1" dirty="0" smtClean="0">
                <a:latin typeface="Times New Roman" pitchFamily="18" charset="0"/>
                <a:cs typeface="Times New Roman" pitchFamily="18" charset="0"/>
              </a:rPr>
              <a:t>5</a:t>
            </a: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smtClean="0">
                <a:latin typeface="Times New Roman" pitchFamily="18" charset="0"/>
                <a:cs typeface="Times New Roman" pitchFamily="18" charset="0"/>
              </a:rPr>
              <a:t>table </a:t>
            </a:r>
            <a:r>
              <a:rPr lang="en-IN" sz="2000" b="1" dirty="0" err="1" smtClean="0">
                <a:latin typeface="Times New Roman" pitchFamily="18" charset="0"/>
                <a:cs typeface="Times New Roman" pitchFamily="18" charset="0"/>
              </a:rPr>
              <a:t>name:tbl_sponsor</a:t>
            </a: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endParaRPr lang="en-IN"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57200" y="1981200"/>
          <a:ext cx="8229600" cy="40741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IN" dirty="0" smtClean="0">
                          <a:latin typeface="Times New Roman" pitchFamily="18" charset="0"/>
                          <a:cs typeface="Times New Roman" pitchFamily="18" charset="0"/>
                        </a:rPr>
                        <a:t>filed</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type</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description</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donor_id</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int</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Id of</a:t>
                      </a:r>
                      <a:r>
                        <a:rPr lang="en-IN" baseline="0" dirty="0" smtClean="0">
                          <a:latin typeface="Times New Roman" pitchFamily="18" charset="0"/>
                          <a:cs typeface="Times New Roman" pitchFamily="18" charset="0"/>
                        </a:rPr>
                        <a:t> donor</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donor_name</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Donor</a:t>
                      </a:r>
                      <a:r>
                        <a:rPr lang="en-IN" baseline="0"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name</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Address</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Address</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location</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Location</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email_id</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Email id</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date_of_recieve</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Date</a:t>
                      </a:r>
                      <a:endParaRPr lang="en-IN" dirty="0">
                        <a:latin typeface="Times New Roman" pitchFamily="18" charset="0"/>
                        <a:cs typeface="Times New Roman" pitchFamily="18" charset="0"/>
                      </a:endParaRPr>
                    </a:p>
                  </a:txBody>
                  <a:tcPr/>
                </a:tc>
              </a:tr>
              <a:tr h="147320">
                <a:tc>
                  <a:txBody>
                    <a:bodyPr/>
                    <a:lstStyle/>
                    <a:p>
                      <a:r>
                        <a:rPr lang="en-IN" dirty="0" smtClean="0">
                          <a:latin typeface="Times New Roman" pitchFamily="18" charset="0"/>
                          <a:cs typeface="Times New Roman" pitchFamily="18" charset="0"/>
                        </a:rPr>
                        <a:t>contact</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Contact</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product_type</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Type</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item_name</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p>
                  </a:txBody>
                  <a:tcPr/>
                </a:tc>
                <a:tc>
                  <a:txBody>
                    <a:bodyPr/>
                    <a:lstStyle/>
                    <a:p>
                      <a:r>
                        <a:rPr lang="en-IN" dirty="0" smtClean="0">
                          <a:latin typeface="Times New Roman" pitchFamily="18" charset="0"/>
                          <a:cs typeface="Times New Roman" pitchFamily="18" charset="0"/>
                        </a:rPr>
                        <a:t>Item </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quantity</a:t>
                      </a:r>
                      <a:endParaRPr lang="en-IN"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p>
                  </a:txBody>
                  <a:tcPr/>
                </a:tc>
                <a:tc>
                  <a:txBody>
                    <a:bodyPr/>
                    <a:lstStyle/>
                    <a:p>
                      <a:r>
                        <a:rPr lang="en-IN" dirty="0" smtClean="0">
                          <a:latin typeface="Times New Roman" pitchFamily="18" charset="0"/>
                          <a:cs typeface="Times New Roman" pitchFamily="18" charset="0"/>
                        </a:rPr>
                        <a:t>Quantity</a:t>
                      </a:r>
                      <a:endParaRPr lang="en-IN" dirty="0">
                        <a:latin typeface="Times New Roman" pitchFamily="18" charset="0"/>
                        <a:cs typeface="Times New Roman" pitchFamily="18" charset="0"/>
                      </a:endParaRPr>
                    </a:p>
                  </a:txBody>
                  <a:tcPr/>
                </a:tc>
              </a:tr>
            </a:tbl>
          </a:graphicData>
        </a:graphic>
      </p:graphicFrame>
      <p:sp>
        <p:nvSpPr>
          <p:cNvPr id="2" name="Title 1"/>
          <p:cNvSpPr>
            <a:spLocks noGrp="1"/>
          </p:cNvSpPr>
          <p:nvPr>
            <p:ph type="title"/>
          </p:nvPr>
        </p:nvSpPr>
        <p:spPr/>
        <p:txBody>
          <a:bodyPr>
            <a:normAutofit/>
          </a:bodyPr>
          <a:lstStyle/>
          <a:p>
            <a:pPr algn="l"/>
            <a:r>
              <a:rPr lang="en-IN" sz="2000" b="1" dirty="0" smtClean="0">
                <a:solidFill>
                  <a:schemeClr val="tx1"/>
                </a:solidFill>
                <a:latin typeface="Times New Roman" pitchFamily="18" charset="0"/>
                <a:cs typeface="Times New Roman" pitchFamily="18" charset="0"/>
              </a:rPr>
              <a:t>Table number : </a:t>
            </a:r>
            <a:r>
              <a:rPr lang="en-IN" sz="2000" b="1" dirty="0" smtClean="0">
                <a:solidFill>
                  <a:schemeClr val="tx1"/>
                </a:solidFill>
                <a:latin typeface="Times New Roman" pitchFamily="18" charset="0"/>
                <a:cs typeface="Times New Roman" pitchFamily="18" charset="0"/>
              </a:rPr>
              <a:t>6</a:t>
            </a:r>
            <a:r>
              <a:rPr lang="en-IN" sz="2000" b="1" dirty="0" smtClean="0">
                <a:solidFill>
                  <a:schemeClr val="tx1"/>
                </a:solidFill>
                <a:latin typeface="Times New Roman" pitchFamily="18" charset="0"/>
                <a:cs typeface="Times New Roman" pitchFamily="18" charset="0"/>
              </a:rPr>
              <a:t/>
            </a:r>
            <a:br>
              <a:rPr lang="en-IN" sz="2000" b="1" dirty="0" smtClean="0">
                <a:solidFill>
                  <a:schemeClr val="tx1"/>
                </a:solidFill>
                <a:latin typeface="Times New Roman" pitchFamily="18" charset="0"/>
                <a:cs typeface="Times New Roman" pitchFamily="18" charset="0"/>
              </a:rPr>
            </a:br>
            <a:r>
              <a:rPr lang="en-IN" sz="2000" b="1" dirty="0" smtClean="0">
                <a:solidFill>
                  <a:schemeClr val="tx1"/>
                </a:solidFill>
                <a:latin typeface="Times New Roman" pitchFamily="18" charset="0"/>
                <a:cs typeface="Times New Roman" pitchFamily="18" charset="0"/>
              </a:rPr>
              <a:t>table </a:t>
            </a:r>
            <a:r>
              <a:rPr lang="en-IN" sz="2000" b="1" dirty="0" err="1" smtClean="0">
                <a:solidFill>
                  <a:schemeClr val="tx1"/>
                </a:solidFill>
                <a:latin typeface="Times New Roman" pitchFamily="18" charset="0"/>
                <a:cs typeface="Times New Roman" pitchFamily="18" charset="0"/>
              </a:rPr>
              <a:t>name:tbl_donor</a:t>
            </a:r>
            <a:r>
              <a:rPr lang="en-IN" sz="2000" b="1" dirty="0" smtClean="0">
                <a:solidFill>
                  <a:schemeClr val="tx1"/>
                </a:solidFill>
                <a:latin typeface="Times New Roman" pitchFamily="18" charset="0"/>
                <a:cs typeface="Times New Roman" pitchFamily="18" charset="0"/>
              </a:rPr>
              <a:t/>
            </a:r>
            <a:br>
              <a:rPr lang="en-IN" sz="2000" b="1" dirty="0" smtClean="0">
                <a:solidFill>
                  <a:schemeClr val="tx1"/>
                </a:solidFill>
                <a:latin typeface="Times New Roman" pitchFamily="18" charset="0"/>
                <a:cs typeface="Times New Roman" pitchFamily="18" charset="0"/>
              </a:rPr>
            </a:br>
            <a:endParaRPr lang="en-IN" sz="2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nvGraphicFramePr>
        <p:xfrm>
          <a:off x="381000" y="2514600"/>
          <a:ext cx="8229600" cy="25908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IN" dirty="0" smtClean="0">
                          <a:latin typeface="Times New Roman" pitchFamily="18" charset="0"/>
                          <a:cs typeface="Times New Roman" pitchFamily="18" charset="0"/>
                        </a:rPr>
                        <a:t>filed</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type</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description</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notification_id</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int</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Notification Id</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notification</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Notification</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donor_name</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Donor_name</a:t>
                      </a:r>
                      <a:endParaRPr lang="en-IN" dirty="0">
                        <a:latin typeface="Times New Roman" pitchFamily="18" charset="0"/>
                        <a:cs typeface="Times New Roman" pitchFamily="18" charset="0"/>
                      </a:endParaRPr>
                    </a:p>
                  </a:txBody>
                  <a:tcPr/>
                </a:tc>
              </a:tr>
              <a:tr h="370840">
                <a:tc>
                  <a:txBody>
                    <a:bodyPr/>
                    <a:lstStyle/>
                    <a:p>
                      <a:r>
                        <a:rPr lang="en-IN" dirty="0" smtClean="0">
                          <a:latin typeface="Times New Roman" pitchFamily="18" charset="0"/>
                          <a:cs typeface="Times New Roman" pitchFamily="18" charset="0"/>
                        </a:rPr>
                        <a:t>address</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Address</a:t>
                      </a:r>
                      <a:endParaRPr lang="en-IN" dirty="0">
                        <a:latin typeface="Times New Roman" pitchFamily="18" charset="0"/>
                        <a:cs typeface="Times New Roman" pitchFamily="18" charset="0"/>
                      </a:endParaRPr>
                    </a:p>
                  </a:txBody>
                  <a:tcPr/>
                </a:tc>
              </a:tr>
              <a:tr h="370840">
                <a:tc>
                  <a:txBody>
                    <a:bodyPr/>
                    <a:lstStyle/>
                    <a:p>
                      <a:r>
                        <a:rPr lang="en-IN" dirty="0" err="1" smtClean="0">
                          <a:latin typeface="Times New Roman" pitchFamily="18" charset="0"/>
                          <a:cs typeface="Times New Roman" pitchFamily="18" charset="0"/>
                        </a:rPr>
                        <a:t>email_id</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Email</a:t>
                      </a:r>
                      <a:r>
                        <a:rPr lang="en-IN" baseline="0" dirty="0" smtClean="0">
                          <a:latin typeface="Times New Roman" pitchFamily="18" charset="0"/>
                          <a:cs typeface="Times New Roman" pitchFamily="18" charset="0"/>
                        </a:rPr>
                        <a:t> ID</a:t>
                      </a:r>
                      <a:endParaRPr lang="en-IN" dirty="0">
                        <a:latin typeface="Times New Roman" pitchFamily="18" charset="0"/>
                        <a:cs typeface="Times New Roman" pitchFamily="18" charset="0"/>
                      </a:endParaRPr>
                    </a:p>
                  </a:txBody>
                  <a:tcPr/>
                </a:tc>
              </a:tr>
              <a:tr h="289560">
                <a:tc>
                  <a:txBody>
                    <a:bodyPr/>
                    <a:lstStyle/>
                    <a:p>
                      <a:r>
                        <a:rPr lang="en-IN" dirty="0" smtClean="0">
                          <a:latin typeface="Times New Roman" pitchFamily="18" charset="0"/>
                          <a:cs typeface="Times New Roman" pitchFamily="18" charset="0"/>
                        </a:rPr>
                        <a:t>contact</a:t>
                      </a:r>
                      <a:endParaRPr lang="en-IN" dirty="0">
                        <a:latin typeface="Times New Roman" pitchFamily="18" charset="0"/>
                        <a:cs typeface="Times New Roman" pitchFamily="18" charset="0"/>
                      </a:endParaRPr>
                    </a:p>
                  </a:txBody>
                  <a:tcPr/>
                </a:tc>
                <a:tc>
                  <a:txBody>
                    <a:bodyPr/>
                    <a:lstStyle/>
                    <a:p>
                      <a:r>
                        <a:rPr lang="en-IN" dirty="0" err="1" smtClean="0">
                          <a:latin typeface="Times New Roman" pitchFamily="18" charset="0"/>
                          <a:cs typeface="Times New Roman" pitchFamily="18" charset="0"/>
                        </a:rPr>
                        <a:t>Varchar</a:t>
                      </a:r>
                      <a:r>
                        <a:rPr lang="en-IN" dirty="0" smtClean="0">
                          <a:latin typeface="Times New Roman" pitchFamily="18" charset="0"/>
                          <a:cs typeface="Times New Roman" pitchFamily="18" charset="0"/>
                        </a:rPr>
                        <a:t>(50)</a:t>
                      </a:r>
                      <a:endParaRPr lang="en-IN" dirty="0">
                        <a:latin typeface="Times New Roman" pitchFamily="18" charset="0"/>
                        <a:cs typeface="Times New Roman" pitchFamily="18" charset="0"/>
                      </a:endParaRPr>
                    </a:p>
                  </a:txBody>
                  <a:tcPr/>
                </a:tc>
                <a:tc>
                  <a:txBody>
                    <a:bodyPr/>
                    <a:lstStyle/>
                    <a:p>
                      <a:r>
                        <a:rPr lang="en-IN" dirty="0" smtClean="0">
                          <a:latin typeface="Times New Roman" pitchFamily="18" charset="0"/>
                          <a:cs typeface="Times New Roman" pitchFamily="18" charset="0"/>
                        </a:rPr>
                        <a:t>contact</a:t>
                      </a:r>
                      <a:endParaRPr lang="en-IN" dirty="0">
                        <a:latin typeface="Times New Roman" pitchFamily="18" charset="0"/>
                        <a:cs typeface="Times New Roman" pitchFamily="18" charset="0"/>
                      </a:endParaRPr>
                    </a:p>
                  </a:txBody>
                  <a:tcPr/>
                </a:tc>
              </a:tr>
            </a:tbl>
          </a:graphicData>
        </a:graphic>
      </p:graphicFrame>
      <p:sp>
        <p:nvSpPr>
          <p:cNvPr id="3" name="Title 1"/>
          <p:cNvSpPr txBox="1">
            <a:spLocks/>
          </p:cNvSpPr>
          <p:nvPr/>
        </p:nvSpPr>
        <p:spPr>
          <a:xfrm>
            <a:off x="457200" y="685800"/>
            <a:ext cx="8229600" cy="1219200"/>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t>Table number : </a:t>
            </a:r>
            <a: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t>7</a:t>
            </a:r>
            <a: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t/>
            </a:r>
            <a:b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br>
            <a: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t>table </a:t>
            </a:r>
            <a:r>
              <a:rPr kumimoji="0" lang="en-IN" sz="2000" b="1" i="0" u="none" strike="noStrike" kern="1200" cap="none" spc="-100" normalizeH="0" baseline="0" noProof="0" dirty="0" err="1"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t>name:tbl_notification</a:t>
            </a:r>
            <a: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t/>
            </a:r>
            <a:br>
              <a:rPr kumimoji="0" lang="en-IN" sz="2000" b="1" i="0" u="none" strike="noStrike" kern="1200" cap="none" spc="-100" normalizeH="0" baseline="0" noProof="0" dirty="0" smtClean="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rPr>
            </a:br>
            <a:endParaRPr kumimoji="0" lang="en-IN" sz="2000" b="1" i="0" u="none" strike="noStrike" kern="1200" cap="none" spc="-100" normalizeH="0" baseline="0" noProof="0" dirty="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effectLst>
                  <a:outerShdw blurRad="38100" dist="38100" dir="2700000" algn="tl">
                    <a:srgbClr val="000000">
                      <a:alpha val="43137"/>
                    </a:srgbClr>
                  </a:outerShdw>
                </a:effectLst>
                <a:latin typeface="Times New Roman" pitchFamily="18" charset="0"/>
                <a:cs typeface="Times New Roman" pitchFamily="18" charset="0"/>
              </a:rPr>
              <a:t>UML Diagram</a:t>
            </a:r>
            <a:endParaRPr lang="en-IN" dirty="0">
              <a:latin typeface="Times New Roman" pitchFamily="18" charset="0"/>
              <a:cs typeface="Times New Roman" pitchFamily="18" charset="0"/>
            </a:endParaRPr>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62000" y="1371600"/>
            <a:ext cx="7848600"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8229600" cy="1219200"/>
          </a:xfrm>
        </p:spPr>
        <p:txBody>
          <a:bodyPr/>
          <a:lstStyle/>
          <a:p>
            <a:r>
              <a:rPr lang="en-IN" dirty="0" smtClean="0">
                <a:latin typeface="Times New Roman" pitchFamily="18" charset="0"/>
                <a:cs typeface="Times New Roman" pitchFamily="18" charset="0"/>
              </a:rPr>
              <a:t>Sequence diagram</a:t>
            </a:r>
            <a:endParaRPr lang="en-IN" dirty="0">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2"/>
          <a:srcRect/>
          <a:stretch>
            <a:fillRect/>
          </a:stretch>
        </p:blipFill>
        <p:spPr bwMode="auto">
          <a:xfrm>
            <a:off x="685800" y="1524000"/>
            <a:ext cx="78486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09600"/>
            <a:ext cx="8610600" cy="707886"/>
          </a:xfrm>
          <a:prstGeom prst="rect">
            <a:avLst/>
          </a:prstGeom>
        </p:spPr>
        <p:txBody>
          <a:bodyPr wrap="square">
            <a:spAutoFit/>
          </a:bodyPr>
          <a:lstStyle/>
          <a:p>
            <a:pPr algn="ctr"/>
            <a:r>
              <a:rPr lang="en-US" sz="4000" b="1" dirty="0" smtClean="0">
                <a:latin typeface="Times New Roman" pitchFamily="18" charset="0"/>
                <a:cs typeface="Times New Roman" pitchFamily="18" charset="0"/>
              </a:rPr>
              <a:t> CONTENTS</a:t>
            </a:r>
          </a:p>
        </p:txBody>
      </p:sp>
      <p:sp>
        <p:nvSpPr>
          <p:cNvPr id="3" name="TextBox 2"/>
          <p:cNvSpPr txBox="1"/>
          <p:nvPr/>
        </p:nvSpPr>
        <p:spPr>
          <a:xfrm>
            <a:off x="457200" y="1371600"/>
            <a:ext cx="8229600" cy="6001643"/>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itchFamily="18" charset="0"/>
                <a:cs typeface="Times New Roman" pitchFamily="18" charset="0"/>
              </a:rPr>
              <a:t>ABSTRACT</a:t>
            </a:r>
          </a:p>
          <a:p>
            <a:pPr marL="457200" indent="-457200">
              <a:buFont typeface="+mj-lt"/>
              <a:buAutoNum type="arabicPeriod"/>
            </a:pPr>
            <a:r>
              <a:rPr lang="en-US" sz="2400" dirty="0" smtClean="0">
                <a:latin typeface="Times New Roman" pitchFamily="18" charset="0"/>
                <a:cs typeface="Times New Roman" pitchFamily="18" charset="0"/>
              </a:rPr>
              <a:t> MODULE DESCRIPTION</a:t>
            </a:r>
          </a:p>
          <a:p>
            <a:pPr marL="457200" indent="-457200">
              <a:buFont typeface="+mj-lt"/>
              <a:buAutoNum type="arabicPeriod"/>
            </a:pPr>
            <a:r>
              <a:rPr lang="en-US" sz="2400" dirty="0" smtClean="0">
                <a:latin typeface="Times New Roman" pitchFamily="18" charset="0"/>
                <a:cs typeface="Times New Roman" pitchFamily="18" charset="0"/>
              </a:rPr>
              <a:t>ABOUT</a:t>
            </a:r>
          </a:p>
          <a:p>
            <a:pPr marL="457200" indent="-457200">
              <a:buFont typeface="+mj-lt"/>
              <a:buAutoNum type="arabicPeriod"/>
            </a:pPr>
            <a:r>
              <a:rPr lang="en-US" sz="2400" dirty="0" smtClean="0">
                <a:latin typeface="Times New Roman" pitchFamily="18" charset="0"/>
                <a:cs typeface="Times New Roman" pitchFamily="18" charset="0"/>
              </a:rPr>
              <a:t>EXISTING SYSTEM</a:t>
            </a:r>
          </a:p>
          <a:p>
            <a:pPr marL="457200" indent="-457200">
              <a:buFont typeface="+mj-lt"/>
              <a:buAutoNum type="arabicPeriod"/>
            </a:pPr>
            <a:r>
              <a:rPr lang="en-US" sz="2400" dirty="0" smtClean="0">
                <a:latin typeface="Times New Roman" pitchFamily="18" charset="0"/>
                <a:cs typeface="Times New Roman" pitchFamily="18" charset="0"/>
              </a:rPr>
              <a:t>PROPOSED SYSTEM</a:t>
            </a:r>
          </a:p>
          <a:p>
            <a:pPr marL="457200" indent="-457200">
              <a:buFont typeface="+mj-lt"/>
              <a:buAutoNum type="arabicPeriod"/>
            </a:pPr>
            <a:r>
              <a:rPr lang="en-US" sz="2400" dirty="0" smtClean="0">
                <a:latin typeface="Times New Roman" pitchFamily="18" charset="0"/>
                <a:cs typeface="Times New Roman" pitchFamily="18" charset="0"/>
              </a:rPr>
              <a:t>SYSTEM SPECIFICATION</a:t>
            </a:r>
          </a:p>
          <a:p>
            <a:pPr marL="457200" indent="-457200">
              <a:buFont typeface="+mj-lt"/>
              <a:buAutoNum type="arabicPeriod"/>
            </a:pPr>
            <a:r>
              <a:rPr lang="en-US" sz="2400" dirty="0" smtClean="0">
                <a:latin typeface="Times New Roman" pitchFamily="18" charset="0"/>
                <a:cs typeface="Times New Roman" pitchFamily="18" charset="0"/>
              </a:rPr>
              <a:t>TABLE DESIGN</a:t>
            </a:r>
          </a:p>
          <a:p>
            <a:pPr marL="457200" indent="-457200">
              <a:buFont typeface="+mj-lt"/>
              <a:buAutoNum type="arabicPeriod"/>
            </a:pPr>
            <a:r>
              <a:rPr lang="en-US" sz="2400" dirty="0" smtClean="0">
                <a:latin typeface="Times New Roman" pitchFamily="18" charset="0"/>
                <a:cs typeface="Times New Roman" pitchFamily="18" charset="0"/>
              </a:rPr>
              <a:t>UML DIAGRAM</a:t>
            </a:r>
          </a:p>
          <a:p>
            <a:pPr marL="457200" indent="-457200">
              <a:buFont typeface="+mj-lt"/>
              <a:buAutoNum type="arabicPeriod"/>
            </a:pPr>
            <a:r>
              <a:rPr lang="en-US" sz="2400" dirty="0" smtClean="0">
                <a:latin typeface="Times New Roman" pitchFamily="18" charset="0"/>
                <a:cs typeface="Times New Roman" pitchFamily="18" charset="0"/>
              </a:rPr>
              <a:t>SEQUENCE DIAGRAM</a:t>
            </a:r>
          </a:p>
          <a:p>
            <a:pPr marL="457200" indent="-457200">
              <a:buFont typeface="+mj-lt"/>
              <a:buAutoNum type="arabicPeriod"/>
            </a:pPr>
            <a:r>
              <a:rPr lang="en-US" sz="2400" dirty="0" smtClean="0">
                <a:latin typeface="Times New Roman" pitchFamily="18" charset="0"/>
                <a:cs typeface="Times New Roman" pitchFamily="18" charset="0"/>
              </a:rPr>
              <a:t>FORMS</a:t>
            </a: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391400" cy="914400"/>
          </a:xfrm>
        </p:spPr>
        <p:txBody>
          <a:bodyPr>
            <a:normAutofit fontScale="90000"/>
          </a:bodyPr>
          <a:lstStyle/>
          <a:p>
            <a:pPr algn="ctr"/>
            <a:r>
              <a:rPr lang="en-US" dirty="0" smtClean="0">
                <a:latin typeface="Times New Roman" pitchFamily="18" charset="0"/>
                <a:cs typeface="Times New Roman" pitchFamily="18" charset="0"/>
              </a:rPr>
              <a:t>FORMS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sz="3200" dirty="0" smtClean="0">
                <a:solidFill>
                  <a:schemeClr val="bg1">
                    <a:lumMod val="95000"/>
                    <a:lumOff val="5000"/>
                  </a:schemeClr>
                </a:solidFill>
                <a:latin typeface="Times New Roman" pitchFamily="18" charset="0"/>
                <a:cs typeface="Times New Roman" pitchFamily="18" charset="0"/>
              </a:rPr>
              <a:t>Guest </a:t>
            </a:r>
            <a:r>
              <a:rPr sz="3200" smtClean="0">
                <a:solidFill>
                  <a:schemeClr val="bg1">
                    <a:lumMod val="95000"/>
                    <a:lumOff val="5000"/>
                  </a:schemeClr>
                </a:solidFill>
                <a:latin typeface="Times New Roman" pitchFamily="18" charset="0"/>
                <a:cs typeface="Times New Roman" pitchFamily="18" charset="0"/>
              </a:rPr>
              <a:t>H</a:t>
            </a:r>
            <a:r>
              <a:rPr lang="en-US" sz="3200" dirty="0" err="1" smtClean="0">
                <a:solidFill>
                  <a:schemeClr val="bg1">
                    <a:lumMod val="95000"/>
                    <a:lumOff val="5000"/>
                  </a:schemeClr>
                </a:solidFill>
                <a:latin typeface="Times New Roman" pitchFamily="18" charset="0"/>
                <a:cs typeface="Times New Roman" pitchFamily="18" charset="0"/>
              </a:rPr>
              <a:t>ome</a:t>
            </a:r>
            <a:r>
              <a:rPr lang="en-US" sz="3200" dirty="0" smtClean="0">
                <a:solidFill>
                  <a:schemeClr val="bg1">
                    <a:lumMod val="95000"/>
                    <a:lumOff val="5000"/>
                  </a:schemeClr>
                </a:solidFill>
                <a:latin typeface="Times New Roman" pitchFamily="18" charset="0"/>
                <a:cs typeface="Times New Roman" pitchFamily="18" charset="0"/>
              </a:rPr>
              <a:t> Page</a:t>
            </a:r>
            <a:endParaRPr lang="en-IN" sz="3200" dirty="0">
              <a:solidFill>
                <a:schemeClr val="bg1">
                  <a:lumMod val="95000"/>
                  <a:lumOff val="5000"/>
                </a:schemeClr>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685800" y="609600"/>
            <a:ext cx="10058400"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14400" y="381000"/>
            <a:ext cx="110490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838200" y="381000"/>
            <a:ext cx="10820400"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685800"/>
            <a:ext cx="9753600"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457200" y="228600"/>
            <a:ext cx="10210800"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1" y="0"/>
            <a:ext cx="8637984"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latin typeface="Times New Roman" pitchFamily="18" charset="0"/>
              <a:cs typeface="Times New Roman" pitchFamily="18" charset="0"/>
            </a:endParaRPr>
          </a:p>
        </p:txBody>
      </p:sp>
      <p:sp>
        <p:nvSpPr>
          <p:cNvPr id="4" name="Content Placeholder 3"/>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685800" y="228600"/>
            <a:ext cx="9829800"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762000" y="0"/>
            <a:ext cx="1066800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04800" y="152400"/>
            <a:ext cx="9906000" cy="6477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304800" y="304800"/>
            <a:ext cx="9906000" cy="6172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602163"/>
          </a:xfrm>
        </p:spPr>
        <p:txBody>
          <a:bodyPr>
            <a:normAutofit fontScale="92500"/>
          </a:bodyPr>
          <a:lstStyle/>
          <a:p>
            <a:r>
              <a:rPr lang="en-US" sz="2400" dirty="0" smtClean="0">
                <a:latin typeface="Times New Roman" pitchFamily="18" charset="0"/>
                <a:cs typeface="Times New Roman" pitchFamily="18" charset="0"/>
              </a:rPr>
              <a:t>This project is used to manage wastage foods in a useful way.</a:t>
            </a:r>
          </a:p>
          <a:p>
            <a:r>
              <a:rPr lang="en-US" sz="2400" dirty="0" smtClean="0">
                <a:latin typeface="Times New Roman" pitchFamily="18" charset="0"/>
                <a:cs typeface="Times New Roman" pitchFamily="18" charset="0"/>
              </a:rPr>
              <a:t> Every day the people are wasting lots of foods. So we have to reduce that food wastage problem  through online.</a:t>
            </a:r>
          </a:p>
          <a:p>
            <a:r>
              <a:rPr lang="en-US" sz="2400" dirty="0" smtClean="0">
                <a:latin typeface="Times New Roman" pitchFamily="18" charset="0"/>
                <a:cs typeface="Times New Roman" pitchFamily="18" charset="0"/>
              </a:rPr>
              <a:t> </a:t>
            </a:r>
            <a:r>
              <a:rPr lang="en-US" sz="2400" dirty="0" smtClean="0"/>
              <a:t>If a user wishes to donate something, he/she can send a message in application. This message will be shown as notification in donations tab to other users.</a:t>
            </a:r>
          </a:p>
          <a:p>
            <a:r>
              <a:rPr lang="en-US" sz="2400" dirty="0" smtClean="0"/>
              <a:t> This message will be stored in backend in the database. </a:t>
            </a:r>
          </a:p>
          <a:p>
            <a:r>
              <a:rPr lang="en-US" sz="2400" dirty="0" smtClean="0"/>
              <a:t>Once a notification is sent, the orphanages who wish to claim the donations can reply to the donor and contact him/her. </a:t>
            </a:r>
          </a:p>
          <a:p>
            <a:r>
              <a:rPr lang="en-US" dirty="0" smtClean="0"/>
              <a:t>The </a:t>
            </a:r>
            <a:r>
              <a:rPr lang="en-US" dirty="0" err="1" smtClean="0"/>
              <a:t>reciever</a:t>
            </a:r>
            <a:r>
              <a:rPr lang="en-US" dirty="0" smtClean="0"/>
              <a:t> can also perform operations like requesting for items, viewing requested items and claiming donations. </a:t>
            </a:r>
            <a:endParaRPr lang="en-US" dirty="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r>
              <a:rPr lang="en-IN" sz="5400" dirty="0" smtClean="0">
                <a:latin typeface="Times New Roman" pitchFamily="18" charset="0"/>
                <a:cs typeface="Times New Roman" pitchFamily="18" charset="0"/>
              </a:rPr>
              <a:t>Abstract</a:t>
            </a:r>
            <a:endParaRPr lang="en-IN" sz="5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0" y="0"/>
            <a:ext cx="937260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304800" y="0"/>
            <a:ext cx="10363200" cy="66294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81000" y="304800"/>
            <a:ext cx="9829800" cy="62484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28600" y="228600"/>
            <a:ext cx="9829800" cy="6477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52400" y="228600"/>
            <a:ext cx="9753600" cy="66294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extBox 1"/>
          <p:cNvSpPr txBox="1"/>
          <p:nvPr/>
        </p:nvSpPr>
        <p:spPr>
          <a:xfrm>
            <a:off x="381000" y="990600"/>
            <a:ext cx="5410200" cy="1015663"/>
          </a:xfrm>
          <a:prstGeom prst="rect">
            <a:avLst/>
          </a:prstGeom>
          <a:noFill/>
        </p:spPr>
        <p:txBody>
          <a:bodyPr wrap="square" rtlCol="0">
            <a:spAutoFit/>
          </a:bodyPr>
          <a:lstStyle/>
          <a:p>
            <a:r>
              <a:rPr lang="en-US" sz="6000" b="1" dirty="0" smtClean="0">
                <a:solidFill>
                  <a:schemeClr val="bg1"/>
                </a:solidFill>
                <a:effectLst>
                  <a:outerShdw blurRad="38100" dist="38100" dir="2700000" algn="tl">
                    <a:srgbClr val="000000">
                      <a:alpha val="43137"/>
                    </a:srgbClr>
                  </a:outerShdw>
                </a:effectLst>
                <a:latin typeface="Arial Rounded MT Bold" pitchFamily="34" charset="0"/>
                <a:cs typeface="Times New Roman" pitchFamily="18" charset="0"/>
              </a:rPr>
              <a:t>THANK YOU</a:t>
            </a:r>
            <a:endParaRPr lang="en-US" sz="6000" b="1" dirty="0">
              <a:solidFill>
                <a:schemeClr val="bg1"/>
              </a:solidFill>
              <a:effectLst>
                <a:outerShdw blurRad="38100" dist="38100" dir="2700000" algn="tl">
                  <a:srgbClr val="000000">
                    <a:alpha val="43137"/>
                  </a:srgbClr>
                </a:outerShdw>
              </a:effectLst>
              <a:latin typeface="Arial Rounded MT Bold" pitchFamily="34"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fontScale="92500"/>
          </a:bodyPr>
          <a:lstStyle/>
          <a:p>
            <a:r>
              <a:rPr lang="en-IN" dirty="0" smtClean="0">
                <a:latin typeface="Times New Roman" pitchFamily="18" charset="0"/>
                <a:cs typeface="Times New Roman" pitchFamily="18" charset="0"/>
              </a:rPr>
              <a:t>After accepting the notification, the organization will contact with the guest and then confirms the order.</a:t>
            </a:r>
          </a:p>
          <a:p>
            <a:r>
              <a:rPr lang="en-IN" dirty="0" smtClean="0">
                <a:latin typeface="Times New Roman" pitchFamily="18" charset="0"/>
                <a:cs typeface="Times New Roman" pitchFamily="18" charset="0"/>
              </a:rPr>
              <a:t>Users can also choose any organization and treat them during any </a:t>
            </a:r>
            <a:r>
              <a:rPr lang="en-IN" dirty="0" err="1" smtClean="0">
                <a:latin typeface="Times New Roman" pitchFamily="18" charset="0"/>
                <a:cs typeface="Times New Roman" pitchFamily="18" charset="0"/>
              </a:rPr>
              <a:t>occations</a:t>
            </a:r>
            <a:r>
              <a:rPr lang="en-IN" dirty="0" smtClean="0">
                <a:latin typeface="Times New Roman" pitchFamily="18" charset="0"/>
                <a:cs typeface="Times New Roman" pitchFamily="18" charset="0"/>
              </a:rPr>
              <a:t> like </a:t>
            </a:r>
            <a:r>
              <a:rPr lang="en-IN" dirty="0" err="1" smtClean="0">
                <a:latin typeface="Times New Roman" pitchFamily="18" charset="0"/>
                <a:cs typeface="Times New Roman" pitchFamily="18" charset="0"/>
              </a:rPr>
              <a:t>birthday,anniversary</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celebrations,etc</a:t>
            </a:r>
            <a:r>
              <a:rPr lang="en-IN" dirty="0" smtClean="0">
                <a:latin typeface="Times New Roman" pitchFamily="18" charset="0"/>
                <a:cs typeface="Times New Roman" pitchFamily="18" charset="0"/>
              </a:rPr>
              <a:t>.</a:t>
            </a:r>
          </a:p>
          <a:p>
            <a:r>
              <a:rPr lang="en-IN" dirty="0" smtClean="0">
                <a:latin typeface="Times New Roman" pitchFamily="18" charset="0"/>
                <a:cs typeface="Times New Roman" pitchFamily="18" charset="0"/>
              </a:rPr>
              <a:t>An Agent module is there in this </a:t>
            </a:r>
            <a:r>
              <a:rPr lang="en-IN" dirty="0" err="1" smtClean="0">
                <a:latin typeface="Times New Roman" pitchFamily="18" charset="0"/>
                <a:cs typeface="Times New Roman" pitchFamily="18" charset="0"/>
              </a:rPr>
              <a:t>project.Here</a:t>
            </a:r>
            <a:r>
              <a:rPr lang="en-IN" dirty="0" smtClean="0">
                <a:latin typeface="Times New Roman" pitchFamily="18" charset="0"/>
                <a:cs typeface="Times New Roman" pitchFamily="18" charset="0"/>
              </a:rPr>
              <a:t>, different agencies can register in the system and they can act as a third party to donate things to poor </a:t>
            </a:r>
            <a:r>
              <a:rPr lang="en-IN" dirty="0" err="1" smtClean="0">
                <a:latin typeface="Times New Roman" pitchFamily="18" charset="0"/>
                <a:cs typeface="Times New Roman" pitchFamily="18" charset="0"/>
              </a:rPr>
              <a:t>people.The</a:t>
            </a:r>
            <a:r>
              <a:rPr lang="en-IN" dirty="0" smtClean="0">
                <a:latin typeface="Times New Roman" pitchFamily="18" charset="0"/>
                <a:cs typeface="Times New Roman" pitchFamily="18" charset="0"/>
              </a:rPr>
              <a:t> registered agency is approved by the admin.</a:t>
            </a:r>
          </a:p>
          <a:p>
            <a:r>
              <a:rPr lang="en-US" dirty="0" smtClean="0">
                <a:latin typeface="Times New Roman" pitchFamily="18" charset="0"/>
                <a:cs typeface="Times New Roman" pitchFamily="18" charset="0"/>
              </a:rPr>
              <a:t>This project is food redistribution is an enormously successful social innovation that tackles food waste and food poverty. The user’s details are maintained confidential because it maintains a separate account for each user.</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7772400" cy="4754563"/>
          </a:xfrm>
        </p:spPr>
        <p:txBody>
          <a:bodyPr>
            <a:normAutofit fontScale="85000" lnSpcReduction="10000"/>
          </a:bodyPr>
          <a:lstStyle/>
          <a:p>
            <a:pPr marL="514350" indent="-514350">
              <a:buNone/>
            </a:pPr>
            <a:r>
              <a:rPr lang="en-IN" sz="2400" dirty="0" smtClean="0">
                <a:latin typeface="Times New Roman" pitchFamily="18" charset="0"/>
                <a:cs typeface="Times New Roman" pitchFamily="18" charset="0"/>
              </a:rPr>
              <a:t>1.   </a:t>
            </a:r>
            <a:r>
              <a:rPr lang="en-IN" sz="2400" b="1" u="sng" dirty="0" smtClean="0">
                <a:latin typeface="Times New Roman" pitchFamily="18" charset="0"/>
                <a:cs typeface="Times New Roman" pitchFamily="18" charset="0"/>
              </a:rPr>
              <a:t>Admin</a:t>
            </a:r>
            <a:endParaRPr lang="en-IN" sz="2400" dirty="0" smtClean="0">
              <a:latin typeface="Times New Roman" pitchFamily="18" charset="0"/>
              <a:cs typeface="Times New Roman" pitchFamily="18" charset="0"/>
            </a:endParaRPr>
          </a:p>
          <a:p>
            <a:pPr marL="514350" indent="-514350">
              <a:buNone/>
            </a:pPr>
            <a:r>
              <a:rPr lang="en-IN" sz="2400" dirty="0" smtClean="0">
                <a:latin typeface="Times New Roman" pitchFamily="18" charset="0"/>
                <a:cs typeface="Times New Roman" pitchFamily="18" charset="0"/>
              </a:rPr>
              <a:t>       Admin has a login to the system. Admin will manage the sponsors registration, organization registration and providing </a:t>
            </a:r>
            <a:r>
              <a:rPr lang="en-IN" sz="2400" dirty="0" err="1" smtClean="0">
                <a:latin typeface="Times New Roman" pitchFamily="18" charset="0"/>
                <a:cs typeface="Times New Roman" pitchFamily="18" charset="0"/>
              </a:rPr>
              <a:t>informations</a:t>
            </a:r>
            <a:r>
              <a:rPr lang="en-IN" sz="2400" dirty="0" smtClean="0">
                <a:latin typeface="Times New Roman" pitchFamily="18" charset="0"/>
                <a:cs typeface="Times New Roman" pitchFamily="18" charset="0"/>
              </a:rPr>
              <a:t> to them.</a:t>
            </a:r>
          </a:p>
          <a:p>
            <a:pPr marL="514350" indent="-514350">
              <a:buNone/>
            </a:pPr>
            <a:r>
              <a:rPr lang="en-IN" sz="2400" dirty="0" smtClean="0">
                <a:latin typeface="Times New Roman" pitchFamily="18" charset="0"/>
                <a:cs typeface="Times New Roman" pitchFamily="18" charset="0"/>
              </a:rPr>
              <a:t>2.   </a:t>
            </a:r>
            <a:r>
              <a:rPr lang="en-IN" sz="2400" b="1" u="sng" dirty="0" smtClean="0">
                <a:latin typeface="Times New Roman" pitchFamily="18" charset="0"/>
                <a:cs typeface="Times New Roman" pitchFamily="18" charset="0"/>
              </a:rPr>
              <a:t>Sponsor</a:t>
            </a:r>
          </a:p>
          <a:p>
            <a:pPr marL="514350" indent="-514350">
              <a:buNone/>
            </a:pPr>
            <a:r>
              <a:rPr lang="en-IN" sz="2400" dirty="0" smtClean="0">
                <a:latin typeface="Times New Roman" pitchFamily="18" charset="0"/>
                <a:cs typeface="Times New Roman" pitchFamily="18" charset="0"/>
              </a:rPr>
              <a:t>       Sponsor is a common user. He can register in this system and get a login. He/she just need to put the amount of food available and location then system will notifies the nearby organization.</a:t>
            </a:r>
          </a:p>
          <a:p>
            <a:pPr marL="514350" indent="-514350">
              <a:buNone/>
            </a:pPr>
            <a:r>
              <a:rPr lang="en-IN" sz="2400" dirty="0" smtClean="0">
                <a:latin typeface="Times New Roman" pitchFamily="18" charset="0"/>
                <a:cs typeface="Times New Roman" pitchFamily="18" charset="0"/>
              </a:rPr>
              <a:t>3.   </a:t>
            </a:r>
            <a:r>
              <a:rPr lang="en-IN" sz="2400" b="1" u="sng" dirty="0" smtClean="0">
                <a:latin typeface="Times New Roman" pitchFamily="18" charset="0"/>
                <a:cs typeface="Times New Roman" pitchFamily="18" charset="0"/>
              </a:rPr>
              <a:t>NGO</a:t>
            </a:r>
            <a:endParaRPr lang="en-IN" sz="2400" dirty="0" smtClean="0">
              <a:latin typeface="Times New Roman" pitchFamily="18" charset="0"/>
              <a:cs typeface="Times New Roman" pitchFamily="18" charset="0"/>
            </a:endParaRPr>
          </a:p>
          <a:p>
            <a:pPr marL="514350" indent="-514350">
              <a:buNone/>
            </a:pPr>
            <a:r>
              <a:rPr lang="en-IN" sz="2400" dirty="0" smtClean="0">
                <a:latin typeface="Times New Roman" pitchFamily="18" charset="0"/>
                <a:cs typeface="Times New Roman" pitchFamily="18" charset="0"/>
              </a:rPr>
              <a:t>       NGO will help the sponsors to select the nearby organization. They can book the  sponsor order and collect the food.</a:t>
            </a:r>
          </a:p>
          <a:p>
            <a:pPr marL="514350" indent="-514350">
              <a:buAutoNum type="arabicPeriod" startAt="4"/>
            </a:pPr>
            <a:r>
              <a:rPr lang="en-IN" sz="2400" b="1" u="sng" dirty="0" smtClean="0">
                <a:latin typeface="Times New Roman" pitchFamily="18" charset="0"/>
                <a:cs typeface="Times New Roman" pitchFamily="18" charset="0"/>
              </a:rPr>
              <a:t>Agency</a:t>
            </a:r>
          </a:p>
          <a:p>
            <a:pPr marL="514350" indent="-514350">
              <a:buAutoNum type="arabicPeriod" startAt="4"/>
            </a:pPr>
            <a:r>
              <a:rPr lang="en-IN" sz="2400" dirty="0" smtClean="0">
                <a:latin typeface="Times New Roman" pitchFamily="18" charset="0"/>
                <a:cs typeface="Times New Roman" pitchFamily="18" charset="0"/>
              </a:rPr>
              <a:t> Agency has a login into the </a:t>
            </a:r>
            <a:r>
              <a:rPr lang="en-IN" sz="2400" dirty="0" err="1" smtClean="0">
                <a:latin typeface="Times New Roman" pitchFamily="18" charset="0"/>
                <a:cs typeface="Times New Roman" pitchFamily="18" charset="0"/>
              </a:rPr>
              <a:t>system.Admin</a:t>
            </a:r>
            <a:r>
              <a:rPr lang="en-IN" sz="2400" dirty="0" smtClean="0">
                <a:latin typeface="Times New Roman" pitchFamily="18" charset="0"/>
                <a:cs typeface="Times New Roman" pitchFamily="18" charset="0"/>
              </a:rPr>
              <a:t> will approve the </a:t>
            </a:r>
            <a:r>
              <a:rPr lang="en-IN" sz="2400" dirty="0" err="1" smtClean="0">
                <a:latin typeface="Times New Roman" pitchFamily="18" charset="0"/>
                <a:cs typeface="Times New Roman" pitchFamily="18" charset="0"/>
              </a:rPr>
              <a:t>agency.Approved</a:t>
            </a:r>
            <a:r>
              <a:rPr lang="en-IN" sz="2400" dirty="0" smtClean="0">
                <a:latin typeface="Times New Roman" pitchFamily="18" charset="0"/>
                <a:cs typeface="Times New Roman" pitchFamily="18" charset="0"/>
              </a:rPr>
              <a:t> agency can login into the system and they can view the requests and accept it .</a:t>
            </a:r>
            <a:endParaRPr lang="en-IN" sz="2400" b="1" u="sng" dirty="0" smtClean="0">
              <a:latin typeface="Times New Roman" pitchFamily="18" charset="0"/>
              <a:cs typeface="Times New Roman" pitchFamily="18" charset="0"/>
            </a:endParaRPr>
          </a:p>
          <a:p>
            <a:pPr marL="514350" indent="-514350">
              <a:buAutoNum type="arabicPeriod" startAt="4"/>
            </a:pPr>
            <a:endParaRPr lang="en-IN" sz="2400" dirty="0" smtClean="0">
              <a:latin typeface="Times New Roman" pitchFamily="18" charset="0"/>
              <a:cs typeface="Times New Roman" pitchFamily="18" charset="0"/>
            </a:endParaRPr>
          </a:p>
          <a:p>
            <a:pPr marL="514350" indent="-514350">
              <a:buNone/>
            </a:pPr>
            <a:endParaRPr lang="en-IN" sz="2400" dirty="0" smtClean="0">
              <a:latin typeface="Times New Roman" pitchFamily="18" charset="0"/>
              <a:cs typeface="Times New Roman" pitchFamily="18" charset="0"/>
            </a:endParaRPr>
          </a:p>
          <a:p>
            <a:pPr marL="514350" indent="-514350">
              <a:buNone/>
            </a:pPr>
            <a:endParaRPr lang="en-IN" sz="2400" dirty="0" smtClean="0">
              <a:latin typeface="Times New Roman" pitchFamily="18" charset="0"/>
              <a:cs typeface="Times New Roman" pitchFamily="18" charset="0"/>
            </a:endParaRPr>
          </a:p>
          <a:p>
            <a:pPr marL="514350" indent="-514350">
              <a:buNone/>
            </a:pPr>
            <a:endParaRPr lang="en-IN" sz="24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Module description </a:t>
            </a:r>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a:buNone/>
            </a:pPr>
            <a:r>
              <a:rPr lang="en-US" dirty="0" smtClean="0">
                <a:latin typeface="Times New Roman" pitchFamily="18" charset="0"/>
                <a:cs typeface="Times New Roman" pitchFamily="18" charset="0"/>
              </a:rPr>
              <a:t>   My topic is “</a:t>
            </a:r>
            <a:r>
              <a:rPr lang="en-US" dirty="0" err="1" smtClean="0">
                <a:latin typeface="Times New Roman" pitchFamily="18" charset="0"/>
                <a:cs typeface="Times New Roman" pitchFamily="18" charset="0"/>
              </a:rPr>
              <a:t>HelpingHands”,It’s</a:t>
            </a:r>
            <a:r>
              <a:rPr lang="en-US" dirty="0" smtClean="0">
                <a:latin typeface="Times New Roman" pitchFamily="18" charset="0"/>
                <a:cs typeface="Times New Roman" pitchFamily="18" charset="0"/>
              </a:rPr>
              <a:t> a Food Wastage Management system. The purpose of this  software application is it can be used to manage wastage foods in a useful </a:t>
            </a:r>
            <a:r>
              <a:rPr lang="en-US" dirty="0" err="1" smtClean="0">
                <a:latin typeface="Times New Roman" pitchFamily="18" charset="0"/>
                <a:cs typeface="Times New Roman" pitchFamily="18" charset="0"/>
              </a:rPr>
              <a:t>way.Food</a:t>
            </a:r>
            <a:r>
              <a:rPr lang="en-US" dirty="0" smtClean="0">
                <a:latin typeface="Times New Roman" pitchFamily="18" charset="0"/>
                <a:cs typeface="Times New Roman" pitchFamily="18" charset="0"/>
              </a:rPr>
              <a:t> redistribution is an enormously successful social innovation that tackles food waste and food poverty. </a:t>
            </a:r>
          </a:p>
          <a:p>
            <a:pPr marL="0" indent="0">
              <a:buNone/>
            </a:pPr>
            <a:r>
              <a:rPr lang="en-US" dirty="0" smtClean="0">
                <a:latin typeface="Times New Roman" pitchFamily="18" charset="0"/>
                <a:cs typeface="Times New Roman" pitchFamily="18" charset="0"/>
              </a:rPr>
              <a:t>    I am doing my project in ASP.NET. Building tools are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Microsoft Visual Studio</a:t>
            </a:r>
          </a:p>
          <a:p>
            <a:r>
              <a:rPr lang="en-US" dirty="0" smtClean="0">
                <a:latin typeface="Times New Roman" pitchFamily="18" charset="0"/>
                <a:cs typeface="Times New Roman" pitchFamily="18" charset="0"/>
              </a:rPr>
              <a:t>Microsoft SQL Server</a:t>
            </a:r>
          </a:p>
          <a:p>
            <a:r>
              <a:rPr lang="en-US" dirty="0" err="1" smtClean="0">
                <a:latin typeface="Times New Roman" pitchFamily="18" charset="0"/>
                <a:cs typeface="Times New Roman" pitchFamily="18" charset="0"/>
              </a:rPr>
              <a:t>GITHub</a:t>
            </a:r>
            <a:endParaRPr lang="en-US"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b="1" u="sng" dirty="0" smtClean="0">
                <a:latin typeface="Times New Roman" pitchFamily="18" charset="0"/>
                <a:cs typeface="Times New Roman" pitchFamily="18" charset="0"/>
              </a:rPr>
              <a:t>About</a:t>
            </a:r>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Currently, people donate stuff manually by visiting each organization number of times. </a:t>
            </a:r>
          </a:p>
          <a:p>
            <a:r>
              <a:rPr lang="en-US" dirty="0" smtClean="0">
                <a:latin typeface="Times New Roman" pitchFamily="18" charset="0"/>
                <a:cs typeface="Times New Roman" pitchFamily="18" charset="0"/>
              </a:rPr>
              <a:t>In existing system if anyone have extra food because of any function or in their home it will be become waste because instantly there is no way to share with anyone if they are having lots of food. </a:t>
            </a:r>
          </a:p>
          <a:p>
            <a:r>
              <a:rPr lang="en-US" dirty="0" smtClean="0">
                <a:latin typeface="Times New Roman" pitchFamily="18" charset="0"/>
                <a:cs typeface="Times New Roman" pitchFamily="18" charset="0"/>
              </a:rPr>
              <a:t>Even if they want to give that extra food to any orphanage or poor people they don’t have time or don’t have an idea about that </a:t>
            </a:r>
          </a:p>
          <a:p>
            <a:r>
              <a:rPr lang="en-US" dirty="0" smtClean="0">
                <a:latin typeface="Times New Roman" pitchFamily="18" charset="0"/>
                <a:cs typeface="Times New Roman" pitchFamily="18" charset="0"/>
              </a:rPr>
              <a:t>So that we have create a application for sponsor that extra food to poor people or nearby orphanage.</a:t>
            </a:r>
          </a:p>
          <a:p>
            <a:endParaRPr lang="en-IN"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b="1" u="sng"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EXISTING SYSTEM</a:t>
            </a:r>
            <a:endParaRPr lang="en-IN"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686800" cy="5638800"/>
          </a:xfrm>
        </p:spPr>
        <p:txBody>
          <a:bodyPr>
            <a:normAutofit fontScale="85000" lnSpcReduction="10000"/>
          </a:bodyPr>
          <a:lstStyle/>
          <a:p>
            <a:r>
              <a:rPr lang="en-US" dirty="0" smtClean="0">
                <a:latin typeface="Times New Roman" pitchFamily="18" charset="0"/>
                <a:cs typeface="Times New Roman" pitchFamily="18" charset="0"/>
              </a:rPr>
              <a:t>In proposed system we are reduce that food wastage using that application.</a:t>
            </a:r>
          </a:p>
          <a:p>
            <a:r>
              <a:rPr lang="en-US" dirty="0" smtClean="0">
                <a:latin typeface="Times New Roman" pitchFamily="18" charset="0"/>
                <a:cs typeface="Times New Roman" pitchFamily="18" charset="0"/>
              </a:rPr>
              <a:t>This project is food redistribution is an enormously successful social innovation that tackles food waste and food poverty. </a:t>
            </a:r>
          </a:p>
          <a:p>
            <a:r>
              <a:rPr lang="en-US" dirty="0" smtClean="0">
                <a:latin typeface="Times New Roman" pitchFamily="18" charset="0"/>
                <a:cs typeface="Times New Roman" pitchFamily="18" charset="0"/>
              </a:rPr>
              <a:t>The donator can create the account and whenever they are having wastage food they can login and give details and send a notification.</a:t>
            </a:r>
          </a:p>
          <a:p>
            <a:r>
              <a:rPr lang="en-US" sz="2800" dirty="0" smtClean="0"/>
              <a:t>Once a notification is sent, the orphanages who wish to claim the donations can reply to the donor and contact him/her. </a:t>
            </a:r>
          </a:p>
          <a:p>
            <a:r>
              <a:rPr lang="en-US" dirty="0" smtClean="0"/>
              <a:t>The </a:t>
            </a:r>
            <a:r>
              <a:rPr lang="en-US" dirty="0" err="1" smtClean="0"/>
              <a:t>reciever</a:t>
            </a:r>
            <a:r>
              <a:rPr lang="en-US" dirty="0" smtClean="0"/>
              <a:t> can also perform operations like requesting for items, viewing requested items and claiming donations</a:t>
            </a:r>
          </a:p>
          <a:p>
            <a:r>
              <a:rPr lang="en-IN" dirty="0" smtClean="0">
                <a:latin typeface="Times New Roman" pitchFamily="18" charset="0"/>
                <a:cs typeface="Times New Roman" pitchFamily="18" charset="0"/>
              </a:rPr>
              <a:t>After accepting the notification, the organization will contact with the guest and then confirms the order.</a:t>
            </a:r>
          </a:p>
          <a:p>
            <a:r>
              <a:rPr lang="en-IN" dirty="0" smtClean="0">
                <a:latin typeface="Times New Roman" pitchFamily="18" charset="0"/>
                <a:cs typeface="Times New Roman" pitchFamily="18" charset="0"/>
              </a:rPr>
              <a:t>An Agent module is there in this </a:t>
            </a:r>
            <a:r>
              <a:rPr lang="en-IN" dirty="0" err="1" smtClean="0">
                <a:latin typeface="Times New Roman" pitchFamily="18" charset="0"/>
                <a:cs typeface="Times New Roman" pitchFamily="18" charset="0"/>
              </a:rPr>
              <a:t>project.Here</a:t>
            </a:r>
            <a:r>
              <a:rPr lang="en-IN" dirty="0" smtClean="0">
                <a:latin typeface="Times New Roman" pitchFamily="18" charset="0"/>
                <a:cs typeface="Times New Roman" pitchFamily="18" charset="0"/>
              </a:rPr>
              <a:t>, different agencies can register in the system and they can act as a third party to donate things to poor </a:t>
            </a:r>
            <a:r>
              <a:rPr lang="en-IN" dirty="0" err="1" smtClean="0">
                <a:latin typeface="Times New Roman" pitchFamily="18" charset="0"/>
                <a:cs typeface="Times New Roman" pitchFamily="18" charset="0"/>
              </a:rPr>
              <a:t>people.The</a:t>
            </a:r>
            <a:r>
              <a:rPr lang="en-IN" dirty="0" smtClean="0">
                <a:latin typeface="Times New Roman" pitchFamily="18" charset="0"/>
                <a:cs typeface="Times New Roman" pitchFamily="18" charset="0"/>
              </a:rPr>
              <a:t> registered agency is approved by the admin.</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b="1" u="sng"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PROPOSED SYSTEM</a:t>
            </a:r>
            <a:endParaRPr lang="en-IN"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166843"/>
            <a:ext cx="8229600" cy="5262979"/>
          </a:xfrm>
          <a:prstGeom prst="rect">
            <a:avLst/>
          </a:prstGeom>
        </p:spPr>
        <p:txBody>
          <a:bodyPr wrap="square">
            <a:spAutoFit/>
          </a:bodyPr>
          <a:lstStyle/>
          <a:p>
            <a:r>
              <a:rPr lang="en-IN" sz="2400" b="1" dirty="0" smtClean="0"/>
              <a:t> </a:t>
            </a:r>
          </a:p>
          <a:p>
            <a:r>
              <a:rPr lang="en-IN" sz="2400" b="1" u="sng" dirty="0" smtClean="0">
                <a:latin typeface="Times New Roman" pitchFamily="18" charset="0"/>
                <a:cs typeface="Times New Roman" pitchFamily="18" charset="0"/>
              </a:rPr>
              <a:t>Introduction to ASP.NET</a:t>
            </a:r>
          </a:p>
          <a:p>
            <a:endParaRPr lang="en-US"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ASP.NET is a web application framework developed and marketed by Microsoft to allow programmers to build dynamic web sites. </a:t>
            </a:r>
          </a:p>
          <a:p>
            <a:r>
              <a:rPr lang="en-IN" sz="2400" dirty="0" smtClean="0">
                <a:latin typeface="Times New Roman" pitchFamily="18" charset="0"/>
                <a:cs typeface="Times New Roman" pitchFamily="18" charset="0"/>
              </a:rPr>
              <a:t>It allows you to use a full featured programming language such as C# or VB.NET to build web applications easily.</a:t>
            </a:r>
            <a:endParaRPr lang="en-US"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ASP.NET is a web development platform, which provides a programming model, a comprehensive software infrastructure and various services required to build up robust web applications for PC, as well as mobile devices.</a:t>
            </a: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IN" sz="2400" dirty="0"/>
          </a:p>
        </p:txBody>
      </p:sp>
      <p:sp>
        <p:nvSpPr>
          <p:cNvPr id="4" name="Rectangle 3"/>
          <p:cNvSpPr/>
          <p:nvPr/>
        </p:nvSpPr>
        <p:spPr>
          <a:xfrm>
            <a:off x="609600" y="457200"/>
            <a:ext cx="6904582" cy="738664"/>
          </a:xfrm>
          <a:prstGeom prst="rect">
            <a:avLst/>
          </a:prstGeom>
        </p:spPr>
        <p:txBody>
          <a:bodyPr wrap="none">
            <a:spAutoFit/>
          </a:bodyPr>
          <a:lstStyle/>
          <a:p>
            <a:r>
              <a:rPr lang="en-US" sz="4200" b="1" u="sng"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SYSTEM SPECIFICATION</a:t>
            </a:r>
            <a:endParaRPr lang="en-US" sz="4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3490</TotalTime>
  <Words>1207</Words>
  <Application>Microsoft Office PowerPoint</Application>
  <PresentationFormat>On-screen Show (4:3)</PresentationFormat>
  <Paragraphs>295</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Paper</vt:lpstr>
      <vt:lpstr>Slide 1</vt:lpstr>
      <vt:lpstr>Slide 2</vt:lpstr>
      <vt:lpstr>Abstract</vt:lpstr>
      <vt:lpstr>Slide 4</vt:lpstr>
      <vt:lpstr>Module description </vt:lpstr>
      <vt:lpstr>About</vt:lpstr>
      <vt:lpstr>EXISTING SYSTEM</vt:lpstr>
      <vt:lpstr>PROPOSED SYSTEM</vt:lpstr>
      <vt:lpstr>Slide 9</vt:lpstr>
      <vt:lpstr>Slide 10</vt:lpstr>
      <vt:lpstr>Slide 11</vt:lpstr>
      <vt:lpstr>Table number : 2 table name: tbl_donor_reg donor_id: auto_increment</vt:lpstr>
      <vt:lpstr>Table number :3 table name : tbl_reciever_reg reciever_id: foriegn key </vt:lpstr>
      <vt:lpstr>Slide 14</vt:lpstr>
      <vt:lpstr>Table number : 5 table name:tbl_sponsor </vt:lpstr>
      <vt:lpstr>Table number : 6 table name:tbl_donor </vt:lpstr>
      <vt:lpstr>Slide 17</vt:lpstr>
      <vt:lpstr>UML Diagram</vt:lpstr>
      <vt:lpstr>Sequence diagram</vt:lpstr>
      <vt:lpstr>FORMS       Guest Home Page</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privacy my decision</dc:title>
  <dc:creator>AKSHARA ASHOKAN</dc:creator>
  <cp:lastModifiedBy>athira</cp:lastModifiedBy>
  <cp:revision>212</cp:revision>
  <dcterms:created xsi:type="dcterms:W3CDTF">2006-08-16T00:00:00Z</dcterms:created>
  <dcterms:modified xsi:type="dcterms:W3CDTF">2018-05-10T14:04:22Z</dcterms:modified>
</cp:coreProperties>
</file>